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 id="2147484340" r:id="rId12"/>
  </p:sldMasterIdLst>
  <p:notesMasterIdLst>
    <p:notesMasterId r:id="rId46"/>
  </p:notesMasterIdLst>
  <p:handoutMasterIdLst>
    <p:handoutMasterId r:id="rId47"/>
  </p:handoutMasterIdLst>
  <p:sldIdLst>
    <p:sldId id="327" r:id="rId13"/>
    <p:sldId id="331" r:id="rId14"/>
    <p:sldId id="367" r:id="rId15"/>
    <p:sldId id="371" r:id="rId16"/>
    <p:sldId id="332" r:id="rId17"/>
    <p:sldId id="294" r:id="rId18"/>
    <p:sldId id="295" r:id="rId19"/>
    <p:sldId id="326" r:id="rId20"/>
    <p:sldId id="333" r:id="rId21"/>
    <p:sldId id="336" r:id="rId22"/>
    <p:sldId id="268" r:id="rId23"/>
    <p:sldId id="355" r:id="rId24"/>
    <p:sldId id="375" r:id="rId25"/>
    <p:sldId id="376" r:id="rId26"/>
    <p:sldId id="380" r:id="rId27"/>
    <p:sldId id="377" r:id="rId28"/>
    <p:sldId id="381" r:id="rId29"/>
    <p:sldId id="378" r:id="rId30"/>
    <p:sldId id="382" r:id="rId31"/>
    <p:sldId id="379" r:id="rId32"/>
    <p:sldId id="337" r:id="rId33"/>
    <p:sldId id="338" r:id="rId34"/>
    <p:sldId id="383" r:id="rId35"/>
    <p:sldId id="384" r:id="rId36"/>
    <p:sldId id="385" r:id="rId37"/>
    <p:sldId id="386" r:id="rId38"/>
    <p:sldId id="339" r:id="rId39"/>
    <p:sldId id="374" r:id="rId40"/>
    <p:sldId id="285" r:id="rId41"/>
    <p:sldId id="372" r:id="rId42"/>
    <p:sldId id="368" r:id="rId43"/>
    <p:sldId id="373" r:id="rId44"/>
    <p:sldId id="341" r:id="rId45"/>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2C6"/>
    <a:srgbClr val="2D82FF"/>
    <a:srgbClr val="D2D2D2"/>
    <a:srgbClr val="A0A0A0"/>
    <a:srgbClr val="68217A"/>
    <a:srgbClr val="EB3C00"/>
    <a:srgbClr val="0088EE"/>
    <a:srgbClr val="0042A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6" autoAdjust="0"/>
    <p:restoredTop sz="77955" autoAdjust="0"/>
  </p:normalViewPr>
  <p:slideViewPr>
    <p:cSldViewPr snapToGrid="0">
      <p:cViewPr varScale="1">
        <p:scale>
          <a:sx n="73" d="100"/>
          <a:sy n="73" d="100"/>
        </p:scale>
        <p:origin x="560" y="56"/>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16</a:t>
            </a:fld>
            <a:endParaRPr lang="en-US"/>
          </a:p>
        </p:txBody>
      </p:sp>
    </p:spTree>
    <p:extLst>
      <p:ext uri="{BB962C8B-B14F-4D97-AF65-F5344CB8AC3E}">
        <p14:creationId xmlns:p14="http://schemas.microsoft.com/office/powerpoint/2010/main" val="4276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18</a:t>
            </a:fld>
            <a:endParaRPr lang="en-US"/>
          </a:p>
        </p:txBody>
      </p:sp>
    </p:spTree>
    <p:extLst>
      <p:ext uri="{BB962C8B-B14F-4D97-AF65-F5344CB8AC3E}">
        <p14:creationId xmlns:p14="http://schemas.microsoft.com/office/powerpoint/2010/main" val="153546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20</a:t>
            </a:fld>
            <a:endParaRPr lang="en-US"/>
          </a:p>
        </p:txBody>
      </p:sp>
    </p:spTree>
    <p:extLst>
      <p:ext uri="{BB962C8B-B14F-4D97-AF65-F5344CB8AC3E}">
        <p14:creationId xmlns:p14="http://schemas.microsoft.com/office/powerpoint/2010/main" val="424912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a:t>
            </a:r>
            <a:r>
              <a:rPr lang="en-US" baseline="0" dirty="0" smtClean="0"/>
              <a:t> Everywhere from PPTX</a:t>
            </a:r>
          </a:p>
          <a:p>
            <a:r>
              <a:rPr lang="en-US" baseline="0" dirty="0" smtClean="0"/>
              <a:t>Bubbles in Excel</a:t>
            </a:r>
          </a:p>
          <a:p>
            <a:r>
              <a:rPr lang="en-US" baseline="0" dirty="0" smtClean="0"/>
              <a:t>DocuSign in Word</a:t>
            </a:r>
          </a:p>
          <a:p>
            <a:r>
              <a:rPr lang="en-US" baseline="0" dirty="0" smtClean="0"/>
              <a:t>Boomerang in Outlook</a:t>
            </a:r>
            <a:endParaRPr lang="en-US" dirty="0"/>
          </a:p>
        </p:txBody>
      </p:sp>
      <p:sp>
        <p:nvSpPr>
          <p:cNvPr id="4" name="Date Placeholder 3"/>
          <p:cNvSpPr>
            <a:spLocks noGrp="1"/>
          </p:cNvSpPr>
          <p:nvPr>
            <p:ph type="dt" idx="10"/>
          </p:nvPr>
        </p:nvSpPr>
        <p:spPr/>
        <p:txBody>
          <a:bodyPr/>
          <a:lstStyle/>
          <a:p>
            <a:fld id="{8BF37B0E-A232-4213-AA9F-04ACB4C6D3B6}"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68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a:p>
        </p:txBody>
      </p:sp>
    </p:spTree>
    <p:extLst>
      <p:ext uri="{BB962C8B-B14F-4D97-AF65-F5344CB8AC3E}">
        <p14:creationId xmlns:p14="http://schemas.microsoft.com/office/powerpoint/2010/main" val="439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a:p>
        </p:txBody>
      </p:sp>
    </p:spTree>
    <p:extLst>
      <p:ext uri="{BB962C8B-B14F-4D97-AF65-F5344CB8AC3E}">
        <p14:creationId xmlns:p14="http://schemas.microsoft.com/office/powerpoint/2010/main" val="50620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a:p>
        </p:txBody>
      </p:sp>
    </p:spTree>
    <p:extLst>
      <p:ext uri="{BB962C8B-B14F-4D97-AF65-F5344CB8AC3E}">
        <p14:creationId xmlns:p14="http://schemas.microsoft.com/office/powerpoint/2010/main" val="10123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26</a:t>
            </a:fld>
            <a:endParaRPr lang="en-US"/>
          </a:p>
        </p:txBody>
      </p:sp>
    </p:spTree>
    <p:extLst>
      <p:ext uri="{BB962C8B-B14F-4D97-AF65-F5344CB8AC3E}">
        <p14:creationId xmlns:p14="http://schemas.microsoft.com/office/powerpoint/2010/main" val="10354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45738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JTHAKE</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8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ROBLE</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79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b="1" u="sng" dirty="0"/>
              <a:t>ROBLE</a:t>
            </a:r>
          </a:p>
          <a:p>
            <a:pPr defTabSz="914400">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t>Our </a:t>
            </a:r>
            <a:r>
              <a:rPr lang="en-US" dirty="0"/>
              <a:t>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70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10/5/2015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PeopleGraph</a:t>
            </a:r>
            <a:r>
              <a:rPr lang="en-US" dirty="0" smtClean="0"/>
              <a:t> in Excel</a:t>
            </a:r>
            <a:endParaRPr lang="en-US" dirty="0"/>
          </a:p>
        </p:txBody>
      </p:sp>
      <p:sp>
        <p:nvSpPr>
          <p:cNvPr id="4" name="Date Placeholder 3"/>
          <p:cNvSpPr>
            <a:spLocks noGrp="1"/>
          </p:cNvSpPr>
          <p:nvPr>
            <p:ph type="dt" idx="10"/>
          </p:nvPr>
        </p:nvSpPr>
        <p:spPr/>
        <p:txBody>
          <a:bodyPr/>
          <a:lstStyle/>
          <a:p>
            <a:fld id="{C75AD864-E7F7-4EB6-A5D8-DA54A0536D42}"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713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2013/2016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10/5/2015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14</a:t>
            </a:fld>
            <a:endParaRPr lang="en-US"/>
          </a:p>
        </p:txBody>
      </p:sp>
    </p:spTree>
    <p:extLst>
      <p:ext uri="{BB962C8B-B14F-4D97-AF65-F5344CB8AC3E}">
        <p14:creationId xmlns:p14="http://schemas.microsoft.com/office/powerpoint/2010/main" val="2269037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2722837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37135645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652641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764072"/>
      </p:ext>
    </p:extLst>
  </p:cSld>
  <p:clrMapOvr>
    <a:masterClrMapping/>
  </p:clrMapOvr>
  <p:transition>
    <p:fade/>
  </p:transition>
  <p:timing>
    <p:tnLst>
      <p:par>
        <p:cTn id="1" dur="indefinite" restart="never" nodeType="tmRoot"/>
      </p:par>
    </p:tnLst>
  </p:timing>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2422278"/>
      </p:ext>
    </p:extLst>
  </p:cSld>
  <p:clrMapOvr>
    <a:masterClrMapping/>
  </p:clrMapOvr>
  <p:transition>
    <p:fade/>
  </p:transition>
  <p:timing>
    <p:tnLst>
      <p:par>
        <p:cTn id="1" dur="indefinite" restart="never" nodeType="tmRoot"/>
      </p:par>
    </p:tnLst>
  </p:timing>
  <p:hf hdr="0"/>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7365601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42439169"/>
      </p:ext>
    </p:extLst>
  </p:cSld>
  <p:clrMapOvr>
    <a:masterClrMapping/>
  </p:clrMapOvr>
  <p:transition>
    <p:fade/>
  </p:transition>
  <p:timing>
    <p:tnLst>
      <p:par>
        <p:cTn id="1" dur="indefinite" restart="never" nodeType="tmRoot"/>
      </p:par>
    </p:tnLst>
  </p:timing>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3350340"/>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982767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69498594"/>
      </p:ext>
    </p:extLst>
  </p:cSld>
  <p:clrMapOvr>
    <a:masterClrMapping/>
  </p:clrMapOvr>
  <p:transition>
    <p:fade/>
  </p:transition>
  <p:timing>
    <p:tnLst>
      <p:par>
        <p:cTn id="1" dur="indefinite" restart="never" nodeType="tmRoot"/>
      </p:par>
    </p:tnLst>
  </p:timing>
  <p:hf hdr="0"/>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498034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764431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4500147"/>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137599"/>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469842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541106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1428216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6402267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9924366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0070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8183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440318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776012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936268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299317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24900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275735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84616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8742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3863989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374987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819820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4.png"/><Relationship Id="rId8"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image" Target="../media/image5.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image" Target="../media/image4.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theme" Target="../theme/theme6.xml"/><Relationship Id="rId8" Type="http://schemas.openxmlformats.org/officeDocument/2006/relationships/slideLayout" Target="../slideLayouts/slideLayout75.xml"/><Relationship Id="rId3"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theme" Target="../theme/theme7.xml"/><Relationship Id="rId8"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image" Target="../media/image21.png"/><Relationship Id="rId5" Type="http://schemas.openxmlformats.org/officeDocument/2006/relationships/slideLayout" Target="../slideLayouts/slideLayout166.xml"/><Relationship Id="rId10" Type="http://schemas.openxmlformats.org/officeDocument/2006/relationships/theme" Target="../theme/theme9.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350" r:id="rId8"/>
    <p:sldLayoutId id="2147484351" r:id="rId9"/>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9"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347976"/>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66.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5.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9.xml"/><Relationship Id="rId1" Type="http://schemas.openxmlformats.org/officeDocument/2006/relationships/slideLayout" Target="../slideLayouts/slideLayout166.xml"/><Relationship Id="rId5" Type="http://schemas.openxmlformats.org/officeDocument/2006/relationships/image" Target="../media/image59.emf"/><Relationship Id="rId4"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hyperlink" Target="https://www.yammer.com/itpronetwork" TargetMode="External"/><Relationship Id="rId7" Type="http://schemas.openxmlformats.org/officeDocument/2006/relationships/image" Target="../media/image61.emf"/><Relationship Id="rId2" Type="http://schemas.openxmlformats.org/officeDocument/2006/relationships/notesSlide" Target="../notesSlides/notesSlide21.xml"/><Relationship Id="rId1" Type="http://schemas.openxmlformats.org/officeDocument/2006/relationships/slideLayout" Target="../slideLayouts/slideLayout166.xml"/><Relationship Id="rId6" Type="http://schemas.openxmlformats.org/officeDocument/2006/relationships/hyperlink" Target="http://www.twitter.com/OfficeDev" TargetMode="External"/><Relationship Id="rId5" Type="http://schemas.openxmlformats.org/officeDocument/2006/relationships/image" Target="../media/image60.png"/><Relationship Id="rId4" Type="http://schemas.openxmlformats.org/officeDocument/2006/relationships/hyperlink" Target="http://officespdev.uservoice.com/" TargetMode="External"/><Relationship Id="rId9" Type="http://schemas.openxmlformats.org/officeDocument/2006/relationships/hyperlink" Target="http://dev.office.com/podcas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66.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smtClean="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7" y="313361"/>
            <a:ext cx="11690901" cy="762786"/>
          </a:xfrm>
        </p:spPr>
        <p:txBody>
          <a:bodyPr/>
          <a:lstStyle/>
          <a:p>
            <a:r>
              <a:rPr lang="en-US" dirty="0" smtClean="0"/>
              <a:t>Office 2013/2016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t>
            </a:r>
            <a:r>
              <a:rPr lang="en-US" sz="3264" dirty="0" smtClean="0"/>
              <a:t>Office add-ins</a:t>
            </a:r>
            <a:endParaRPr lang="en-US" sz="3264" dirty="0"/>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2013/2016</a:t>
              </a:r>
              <a:endParaRPr lang="en-US" sz="3600" dirty="0">
                <a:gradFill>
                  <a:gsLst>
                    <a:gs pos="1250">
                      <a:schemeClr val="bg1"/>
                    </a:gs>
                    <a:gs pos="100000">
                      <a:schemeClr val="bg1"/>
                    </a:gs>
                  </a:gsLst>
                  <a:lin ang="5400000" scaled="0"/>
                </a:gradFill>
                <a:latin typeface="+mj-lt"/>
              </a:endParaRP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add-ins</a:t>
              </a:r>
              <a:endParaRPr lang="en-US" dirty="0">
                <a:gradFill>
                  <a:gsLst>
                    <a:gs pos="1250">
                      <a:schemeClr val="bg1"/>
                    </a:gs>
                    <a:gs pos="100000">
                      <a:schemeClr val="bg1"/>
                    </a:gs>
                  </a:gsLst>
                  <a:lin ang="5400000" scaled="0"/>
                </a:gradFill>
              </a:endParaRP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add-ins</a:t>
              </a:r>
              <a:endParaRPr lang="en-US" dirty="0">
                <a:gradFill>
                  <a:gsLst>
                    <a:gs pos="1250">
                      <a:schemeClr val="bg1"/>
                    </a:gs>
                    <a:gs pos="100000">
                      <a:schemeClr val="bg1"/>
                    </a:gs>
                  </a:gsLst>
                  <a:lin ang="5400000" scaled="0"/>
                </a:gradFill>
              </a:endParaRP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smtClean="0"/>
              <a:t>Anatomy</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add-in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9163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38" y="1867851"/>
            <a:ext cx="5568588" cy="4663017"/>
          </a:xfrm>
          <a:prstGeom prst="rect">
            <a:avLst/>
          </a:prstGeom>
        </p:spPr>
      </p:pic>
      <p:pic>
        <p:nvPicPr>
          <p:cNvPr id="16" name="Picture 15"/>
          <p:cNvPicPr>
            <a:picLocks noChangeAspect="1"/>
          </p:cNvPicPr>
          <p:nvPr/>
        </p:nvPicPr>
        <p:blipFill rotWithShape="1">
          <a:blip r:embed="rId4"/>
          <a:srcRect b="917"/>
          <a:stretch/>
        </p:blipFill>
        <p:spPr>
          <a:xfrm>
            <a:off x="2412199" y="1867851"/>
            <a:ext cx="7307897" cy="4663017"/>
          </a:xfrm>
          <a:prstGeom prst="rect">
            <a:avLst/>
          </a:prstGeom>
        </p:spPr>
      </p:pic>
      <p:sp>
        <p:nvSpPr>
          <p:cNvPr id="2" name="Title 1"/>
          <p:cNvSpPr>
            <a:spLocks noGrp="1"/>
          </p:cNvSpPr>
          <p:nvPr>
            <p:ph type="title"/>
          </p:nvPr>
        </p:nvSpPr>
        <p:spPr/>
        <p:txBody>
          <a:bodyPr/>
          <a:lstStyle/>
          <a:p>
            <a:r>
              <a:rPr lang="en-US" dirty="0" smtClean="0"/>
              <a:t>Contextual Mail Add-in</a:t>
            </a:r>
            <a:endParaRPr lang="en-US" dirty="0"/>
          </a:p>
        </p:txBody>
      </p:sp>
      <p:grpSp>
        <p:nvGrpSpPr>
          <p:cNvPr id="6" name="Group 5"/>
          <p:cNvGrpSpPr/>
          <p:nvPr/>
        </p:nvGrpSpPr>
        <p:grpSpPr>
          <a:xfrm>
            <a:off x="10588693" y="295274"/>
            <a:ext cx="1574666" cy="1081432"/>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72886" y="1867851"/>
            <a:ext cx="7317541" cy="4663017"/>
          </a:xfrm>
          <a:prstGeom prst="rect">
            <a:avLst/>
          </a:prstGeom>
        </p:spPr>
      </p:pic>
    </p:spTree>
    <p:extLst>
      <p:ext uri="{BB962C8B-B14F-4D97-AF65-F5344CB8AC3E}">
        <p14:creationId xmlns:p14="http://schemas.microsoft.com/office/powerpoint/2010/main" val="354720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4253515"/>
            <a:ext cx="8786948" cy="25304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69038"/>
            <a:ext cx="8786948" cy="13235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37118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588693" y="295274"/>
            <a:ext cx="1574666" cy="1081432"/>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Task Pane Add-in</a:t>
            </a:r>
            <a:endParaRPr lang="en-US" dirty="0"/>
          </a:p>
        </p:txBody>
      </p:sp>
      <p:pic>
        <p:nvPicPr>
          <p:cNvPr id="11" name="Picture 10"/>
          <p:cNvPicPr>
            <a:picLocks noChangeAspect="1"/>
          </p:cNvPicPr>
          <p:nvPr/>
        </p:nvPicPr>
        <p:blipFill rotWithShape="1">
          <a:blip r:embed="rId3"/>
          <a:srcRect b="980"/>
          <a:stretch/>
        </p:blipFill>
        <p:spPr>
          <a:xfrm>
            <a:off x="339138" y="1867851"/>
            <a:ext cx="7312583" cy="4663017"/>
          </a:xfrm>
          <a:prstGeom prst="rect">
            <a:avLst/>
          </a:prstGeom>
        </p:spPr>
      </p:pic>
      <p:pic>
        <p:nvPicPr>
          <p:cNvPr id="10" name="Picture 9"/>
          <p:cNvPicPr>
            <a:picLocks noChangeAspect="1"/>
          </p:cNvPicPr>
          <p:nvPr/>
        </p:nvPicPr>
        <p:blipFill rotWithShape="1">
          <a:blip r:embed="rId4"/>
          <a:srcRect b="925"/>
          <a:stretch/>
        </p:blipFill>
        <p:spPr>
          <a:xfrm>
            <a:off x="1885908" y="1867851"/>
            <a:ext cx="7308543" cy="4663017"/>
          </a:xfrm>
          <a:prstGeom prst="rect">
            <a:avLst/>
          </a:prstGeom>
        </p:spPr>
      </p:pic>
      <p:pic>
        <p:nvPicPr>
          <p:cNvPr id="9" name="Picture 8"/>
          <p:cNvPicPr>
            <a:picLocks noChangeAspect="1"/>
          </p:cNvPicPr>
          <p:nvPr/>
        </p:nvPicPr>
        <p:blipFill rotWithShape="1">
          <a:blip r:embed="rId5"/>
          <a:srcRect b="908"/>
          <a:stretch/>
        </p:blipFill>
        <p:spPr>
          <a:xfrm>
            <a:off x="3135077" y="1867851"/>
            <a:ext cx="7307293" cy="4663017"/>
          </a:xfrm>
          <a:prstGeom prst="rect">
            <a:avLst/>
          </a:prstGeom>
        </p:spPr>
      </p:pic>
      <p:pic>
        <p:nvPicPr>
          <p:cNvPr id="33" name="Picture 32"/>
          <p:cNvPicPr>
            <a:picLocks noChangeAspect="1"/>
          </p:cNvPicPr>
          <p:nvPr/>
        </p:nvPicPr>
        <p:blipFill>
          <a:blip r:embed="rId6"/>
          <a:stretch>
            <a:fillRect/>
          </a:stretch>
        </p:blipFill>
        <p:spPr>
          <a:xfrm>
            <a:off x="4677806" y="1867851"/>
            <a:ext cx="7298635" cy="4663017"/>
          </a:xfrm>
          <a:prstGeom prst="rect">
            <a:avLst/>
          </a:prstGeom>
        </p:spPr>
      </p:pic>
    </p:spTree>
    <p:extLst>
      <p:ext uri="{BB962C8B-B14F-4D97-AF65-F5344CB8AC3E}">
        <p14:creationId xmlns:p14="http://schemas.microsoft.com/office/powerpoint/2010/main" val="256350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5433205"/>
            <a:ext cx="8786948" cy="135077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13389"/>
            <a:ext cx="8786948" cy="2540015"/>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4481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Content Add-in</a:t>
            </a:r>
            <a:endParaRPr lang="en-US" dirty="0"/>
          </a:p>
        </p:txBody>
      </p:sp>
      <p:pic>
        <p:nvPicPr>
          <p:cNvPr id="11" name="Picture 10"/>
          <p:cNvPicPr>
            <a:picLocks noChangeAspect="1"/>
          </p:cNvPicPr>
          <p:nvPr/>
        </p:nvPicPr>
        <p:blipFill rotWithShape="1">
          <a:blip r:embed="rId3"/>
          <a:srcRect b="951"/>
          <a:stretch/>
        </p:blipFill>
        <p:spPr>
          <a:xfrm>
            <a:off x="339138" y="1867851"/>
            <a:ext cx="7310491" cy="4663017"/>
          </a:xfrm>
          <a:prstGeom prst="rect">
            <a:avLst/>
          </a:prstGeom>
        </p:spPr>
      </p:pic>
      <p:pic>
        <p:nvPicPr>
          <p:cNvPr id="9" name="Picture 8"/>
          <p:cNvPicPr>
            <a:picLocks noChangeAspect="1"/>
          </p:cNvPicPr>
          <p:nvPr/>
        </p:nvPicPr>
        <p:blipFill rotWithShape="1">
          <a:blip r:embed="rId4"/>
          <a:srcRect b="882"/>
          <a:stretch/>
        </p:blipFill>
        <p:spPr>
          <a:xfrm>
            <a:off x="2340562" y="1867851"/>
            <a:ext cx="7305334" cy="4663017"/>
          </a:xfrm>
          <a:prstGeom prst="rect">
            <a:avLst/>
          </a:prstGeom>
        </p:spPr>
      </p:pic>
      <p:pic>
        <p:nvPicPr>
          <p:cNvPr id="10" name="Picture 9"/>
          <p:cNvPicPr>
            <a:picLocks noChangeAspect="1"/>
          </p:cNvPicPr>
          <p:nvPr/>
        </p:nvPicPr>
        <p:blipFill rotWithShape="1">
          <a:blip r:embed="rId5"/>
          <a:srcRect b="890"/>
          <a:stretch/>
        </p:blipFill>
        <p:spPr>
          <a:xfrm>
            <a:off x="4577416" y="1867851"/>
            <a:ext cx="7305937" cy="4663017"/>
          </a:xfrm>
          <a:prstGeom prst="rect">
            <a:avLst/>
          </a:prstGeom>
        </p:spPr>
      </p:pic>
    </p:spTree>
    <p:extLst>
      <p:ext uri="{BB962C8B-B14F-4D97-AF65-F5344CB8AC3E}">
        <p14:creationId xmlns:p14="http://schemas.microsoft.com/office/powerpoint/2010/main" val="278234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137984" y="1724305"/>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230186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Office Add-ins</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Add-in Command</a:t>
            </a:r>
            <a:endParaRPr lang="en-US" dirty="0"/>
          </a:p>
        </p:txBody>
      </p:sp>
      <p:pic>
        <p:nvPicPr>
          <p:cNvPr id="10" name="Picture 9"/>
          <p:cNvPicPr>
            <a:picLocks noChangeAspect="1"/>
          </p:cNvPicPr>
          <p:nvPr/>
        </p:nvPicPr>
        <p:blipFill>
          <a:blip r:embed="rId3"/>
          <a:stretch>
            <a:fillRect/>
          </a:stretch>
        </p:blipFill>
        <p:spPr>
          <a:xfrm>
            <a:off x="2035925" y="1252733"/>
            <a:ext cx="8366991" cy="5345577"/>
          </a:xfrm>
          <a:prstGeom prst="rect">
            <a:avLst/>
          </a:prstGeom>
        </p:spPr>
      </p:pic>
      <p:grpSp>
        <p:nvGrpSpPr>
          <p:cNvPr id="24" name="Group 23"/>
          <p:cNvGrpSpPr/>
          <p:nvPr/>
        </p:nvGrpSpPr>
        <p:grpSpPr>
          <a:xfrm>
            <a:off x="1897524" y="1110741"/>
            <a:ext cx="8548760" cy="5616577"/>
            <a:chOff x="1859622" y="1089061"/>
            <a:chExt cx="8381898" cy="5506948"/>
          </a:xfrm>
        </p:grpSpPr>
        <p:sp>
          <p:nvSpPr>
            <p:cNvPr id="33" name="Freeform 32"/>
            <p:cNvSpPr/>
            <p:nvPr/>
          </p:nvSpPr>
          <p:spPr bwMode="auto">
            <a:xfrm>
              <a:off x="1859622" y="1089061"/>
              <a:ext cx="8381898" cy="5506948"/>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8814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Office add-in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Napa</a:t>
            </a:r>
            <a:endParaRPr lang="en-US" dirty="0"/>
          </a:p>
        </p:txBody>
      </p:sp>
      <p:sp>
        <p:nvSpPr>
          <p:cNvPr id="4" name="Text Placeholder 3"/>
          <p:cNvSpPr>
            <a:spLocks noGrp="1"/>
          </p:cNvSpPr>
          <p:nvPr>
            <p:ph type="body" sz="quarter" idx="11"/>
          </p:nvPr>
        </p:nvSpPr>
        <p:spPr>
          <a:xfrm>
            <a:off x="275483" y="1212854"/>
            <a:ext cx="5692333" cy="5562372"/>
          </a:xfrm>
        </p:spPr>
        <p:txBody>
          <a:bodyPr/>
          <a:lstStyle/>
          <a:p>
            <a:pPr marL="582873" indent="-582873">
              <a:buFont typeface="Arial" panose="020B0604020202020204" pitchFamily="34" charset="0"/>
              <a:buChar char="•"/>
            </a:pPr>
            <a:r>
              <a:rPr lang="en-US" sz="3264" dirty="0">
                <a:solidFill>
                  <a:schemeClr val="tx1"/>
                </a:solidFill>
              </a:rPr>
              <a:t>In-browser web editor for building client-side Office add-ins</a:t>
            </a:r>
          </a:p>
          <a:p>
            <a:pPr marL="582873" indent="-582873">
              <a:buFont typeface="Arial" panose="020B0604020202020204" pitchFamily="34" charset="0"/>
              <a:buChar char="•"/>
            </a:pPr>
            <a:r>
              <a:rPr lang="en-US" sz="3264" dirty="0">
                <a:solidFill>
                  <a:schemeClr val="tx1"/>
                </a:solidFill>
              </a:rPr>
              <a:t>Uses Office Online and OneDrive for file storage</a:t>
            </a:r>
          </a:p>
          <a:p>
            <a:pPr marL="582873" indent="-582873">
              <a:buFont typeface="Arial" panose="020B0604020202020204" pitchFamily="34" charset="0"/>
              <a:buChar char="•"/>
            </a:pPr>
            <a:r>
              <a:rPr lang="en-US" sz="3264" dirty="0" err="1">
                <a:solidFill>
                  <a:schemeClr val="tx1"/>
                </a:solidFill>
              </a:rPr>
              <a:t>Intellisense</a:t>
            </a:r>
            <a:r>
              <a:rPr lang="en-US" sz="3264" dirty="0">
                <a:solidFill>
                  <a:schemeClr val="tx1"/>
                </a:solidFill>
              </a:rPr>
              <a:t> for JavaScript and HTML5</a:t>
            </a:r>
          </a:p>
          <a:p>
            <a:pPr marL="582873" indent="-582873">
              <a:buFont typeface="Arial" panose="020B0604020202020204" pitchFamily="34" charset="0"/>
              <a:buChar char="•"/>
            </a:pPr>
            <a:r>
              <a:rPr lang="en-US" sz="3264" dirty="0">
                <a:solidFill>
                  <a:schemeClr val="tx1"/>
                </a:solidFill>
              </a:rPr>
              <a:t>Allows for sharing and exporting</a:t>
            </a:r>
          </a:p>
          <a:p>
            <a:pPr marL="582873" indent="-582873">
              <a:buFont typeface="Arial" panose="020B0604020202020204" pitchFamily="34" charset="0"/>
              <a:buChar char="•"/>
            </a:pPr>
            <a:r>
              <a:rPr lang="en-US" sz="3264" dirty="0">
                <a:solidFill>
                  <a:schemeClr val="tx1"/>
                </a:solidFill>
              </a:rPr>
              <a:t>Doesn’t expose full add-in manifest</a:t>
            </a:r>
          </a:p>
        </p:txBody>
      </p:sp>
      <p:pic>
        <p:nvPicPr>
          <p:cNvPr id="3" name="Picture 2"/>
          <p:cNvPicPr>
            <a:picLocks noChangeAspect="1"/>
          </p:cNvPicPr>
          <p:nvPr/>
        </p:nvPicPr>
        <p:blipFill>
          <a:blip r:embed="rId3"/>
          <a:stretch>
            <a:fillRect/>
          </a:stretch>
        </p:blipFill>
        <p:spPr>
          <a:xfrm>
            <a:off x="6196806" y="1212849"/>
            <a:ext cx="5737561" cy="3745280"/>
          </a:xfrm>
          <a:prstGeom prst="rect">
            <a:avLst/>
          </a:prstGeom>
        </p:spPr>
      </p:pic>
    </p:spTree>
    <p:extLst>
      <p:ext uri="{BB962C8B-B14F-4D97-AF65-F5344CB8AC3E}">
        <p14:creationId xmlns:p14="http://schemas.microsoft.com/office/powerpoint/2010/main" val="86940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Visual Studio</a:t>
            </a:r>
            <a:endParaRPr lang="en-US" dirty="0"/>
          </a:p>
        </p:txBody>
      </p:sp>
      <p:sp>
        <p:nvSpPr>
          <p:cNvPr id="4" name="Text Placeholder 3"/>
          <p:cNvSpPr>
            <a:spLocks noGrp="1"/>
          </p:cNvSpPr>
          <p:nvPr>
            <p:ph type="body" sz="quarter" idx="11"/>
          </p:nvPr>
        </p:nvSpPr>
        <p:spPr>
          <a:xfrm>
            <a:off x="275483" y="1212853"/>
            <a:ext cx="5968660" cy="4457431"/>
          </a:xfrm>
        </p:spPr>
        <p:txBody>
          <a:bodyPr/>
          <a:lstStyle/>
          <a:p>
            <a:pPr marL="582873" indent="-582873">
              <a:buFont typeface="Arial" panose="020B0604020202020204" pitchFamily="34" charset="0"/>
              <a:buChar char="•"/>
            </a:pPr>
            <a:r>
              <a:rPr lang="en-US" sz="3264" dirty="0">
                <a:solidFill>
                  <a:schemeClr val="tx1"/>
                </a:solidFill>
              </a:rPr>
              <a:t>First-class development experience with templates and debugging</a:t>
            </a:r>
          </a:p>
          <a:p>
            <a:pPr marL="582873" indent="-582873">
              <a:buFont typeface="Arial" panose="020B0604020202020204" pitchFamily="34" charset="0"/>
              <a:buChar char="•"/>
            </a:pPr>
            <a:r>
              <a:rPr lang="en-US" sz="3264" dirty="0">
                <a:solidFill>
                  <a:schemeClr val="tx1"/>
                </a:solidFill>
              </a:rPr>
              <a:t>Exposes the full add-in manifest and automated deployment commands</a:t>
            </a:r>
          </a:p>
          <a:p>
            <a:pPr marL="582873" indent="-582873">
              <a:buFont typeface="Arial" panose="020B0604020202020204" pitchFamily="34" charset="0"/>
              <a:buChar char="•"/>
            </a:pPr>
            <a:r>
              <a:rPr lang="en-US" sz="3264" dirty="0">
                <a:solidFill>
                  <a:schemeClr val="tx1"/>
                </a:solidFill>
              </a:rPr>
              <a:t>Allows for web projects containing both client-side and server-side assets</a:t>
            </a:r>
          </a:p>
        </p:txBody>
      </p:sp>
      <p:grpSp>
        <p:nvGrpSpPr>
          <p:cNvPr id="6" name="Group 5"/>
          <p:cNvGrpSpPr/>
          <p:nvPr/>
        </p:nvGrpSpPr>
        <p:grpSpPr>
          <a:xfrm>
            <a:off x="6927898" y="1933496"/>
            <a:ext cx="4551706" cy="2059787"/>
            <a:chOff x="4495800" y="1914313"/>
            <a:chExt cx="4462862" cy="201958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Tree>
    <p:extLst>
      <p:ext uri="{BB962C8B-B14F-4D97-AF65-F5344CB8AC3E}">
        <p14:creationId xmlns:p14="http://schemas.microsoft.com/office/powerpoint/2010/main" val="80766326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Other</a:t>
            </a:r>
            <a:endParaRPr lang="en-US" dirty="0"/>
          </a:p>
        </p:txBody>
      </p:sp>
      <p:sp>
        <p:nvSpPr>
          <p:cNvPr id="4" name="Text Placeholder 3"/>
          <p:cNvSpPr>
            <a:spLocks noGrp="1"/>
          </p:cNvSpPr>
          <p:nvPr>
            <p:ph type="body" sz="quarter" idx="11"/>
          </p:nvPr>
        </p:nvSpPr>
        <p:spPr>
          <a:xfrm>
            <a:off x="275483" y="1212854"/>
            <a:ext cx="5329655" cy="3553389"/>
          </a:xfrm>
        </p:spPr>
        <p:txBody>
          <a:bodyPr/>
          <a:lstStyle/>
          <a:p>
            <a:pPr marL="582873" indent="-582873">
              <a:buFont typeface="Arial" panose="020B0604020202020204" pitchFamily="34" charset="0"/>
              <a:buChar char="•"/>
            </a:pPr>
            <a:r>
              <a:rPr lang="en-US" sz="3264" dirty="0">
                <a:solidFill>
                  <a:schemeClr val="tx1"/>
                </a:solidFill>
              </a:rPr>
              <a:t>You can use anything that delivers for the web</a:t>
            </a:r>
          </a:p>
          <a:p>
            <a:pPr marL="582873" indent="-582873">
              <a:buFont typeface="Arial" panose="020B0604020202020204" pitchFamily="34" charset="0"/>
              <a:buChar char="•"/>
            </a:pPr>
            <a:r>
              <a:rPr lang="en-US" sz="3264" dirty="0">
                <a:solidFill>
                  <a:schemeClr val="tx1"/>
                </a:solidFill>
              </a:rPr>
              <a:t>Microsoft offering Yeoman generator for skeleton add-in project</a:t>
            </a:r>
          </a:p>
          <a:p>
            <a:pPr marL="582873" indent="-582873">
              <a:buFont typeface="Arial" panose="020B0604020202020204" pitchFamily="34" charset="0"/>
              <a:buChar char="•"/>
            </a:pPr>
            <a:r>
              <a:rPr lang="en-US" sz="3264" dirty="0">
                <a:solidFill>
                  <a:schemeClr val="tx1"/>
                </a:solidFill>
              </a:rPr>
              <a:t>Keep in mind that add-ins need SSL/HTTPS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615" y="1306112"/>
            <a:ext cx="3633267" cy="3147536"/>
          </a:xfrm>
          <a:prstGeom prst="rect">
            <a:avLst/>
          </a:prstGeom>
        </p:spPr>
      </p:pic>
    </p:spTree>
    <p:extLst>
      <p:ext uri="{BB962C8B-B14F-4D97-AF65-F5344CB8AC3E}">
        <p14:creationId xmlns:p14="http://schemas.microsoft.com/office/powerpoint/2010/main" val="13985197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UI Fabric</a:t>
            </a:r>
            <a:endParaRPr lang="en-US" dirty="0"/>
          </a:p>
        </p:txBody>
      </p:sp>
      <p:sp>
        <p:nvSpPr>
          <p:cNvPr id="4" name="Text Placeholder 3"/>
          <p:cNvSpPr>
            <a:spLocks noGrp="1"/>
          </p:cNvSpPr>
          <p:nvPr>
            <p:ph type="body" sz="quarter" idx="11"/>
          </p:nvPr>
        </p:nvSpPr>
        <p:spPr>
          <a:xfrm>
            <a:off x="275483" y="1212854"/>
            <a:ext cx="5329655" cy="4356982"/>
          </a:xfrm>
        </p:spPr>
        <p:txBody>
          <a:bodyPr/>
          <a:lstStyle/>
          <a:p>
            <a:pPr marL="582873" indent="-582873">
              <a:buFont typeface="Arial" panose="020B0604020202020204" pitchFamily="34" charset="0"/>
              <a:buChar char="•"/>
            </a:pPr>
            <a:r>
              <a:rPr lang="en-US" sz="3264" dirty="0">
                <a:solidFill>
                  <a:schemeClr val="tx1"/>
                </a:solidFill>
              </a:rPr>
              <a:t>Responsive, mobile-first, front-end framework for developers that delivers instant look and feel of Office</a:t>
            </a:r>
          </a:p>
          <a:p>
            <a:pPr marL="582873" indent="-582873">
              <a:buFont typeface="Arial" panose="020B0604020202020204" pitchFamily="34" charset="0"/>
              <a:buChar char="•"/>
            </a:pPr>
            <a:r>
              <a:rPr lang="en-US" sz="3264" dirty="0">
                <a:solidFill>
                  <a:schemeClr val="tx1"/>
                </a:solidFill>
              </a:rPr>
              <a:t>Handles typography, color, icons, animations, responsive grid layouts and localization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48" y="1848427"/>
            <a:ext cx="4709993" cy="2212638"/>
          </a:xfrm>
          <a:prstGeom prst="rect">
            <a:avLst/>
          </a:prstGeom>
        </p:spPr>
      </p:pic>
    </p:spTree>
    <p:extLst>
      <p:ext uri="{BB962C8B-B14F-4D97-AF65-F5344CB8AC3E}">
        <p14:creationId xmlns:p14="http://schemas.microsoft.com/office/powerpoint/2010/main" val="414933177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office add-in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320874170"/>
              </p:ext>
            </p:extLst>
          </p:nvPr>
        </p:nvGraphicFramePr>
        <p:xfrm>
          <a:off x="630185" y="1476401"/>
          <a:ext cx="9323152"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val="2056504082"/>
                    </a:ext>
                  </a:extLst>
                </a:gridCol>
                <a:gridCol w="1165394">
                  <a:extLst>
                    <a:ext uri="{9D8B030D-6E8A-4147-A177-3AD203B41FA5}">
                      <a16:colId xmlns:a16="http://schemas.microsoft.com/office/drawing/2014/main" val="3242084172"/>
                    </a:ext>
                  </a:extLst>
                </a:gridCol>
                <a:gridCol w="1165394">
                  <a:extLst>
                    <a:ext uri="{9D8B030D-6E8A-4147-A177-3AD203B41FA5}">
                      <a16:colId xmlns:a16="http://schemas.microsoft.com/office/drawing/2014/main" val="1267922834"/>
                    </a:ext>
                  </a:extLst>
                </a:gridCol>
                <a:gridCol w="1165394">
                  <a:extLst>
                    <a:ext uri="{9D8B030D-6E8A-4147-A177-3AD203B41FA5}">
                      <a16:colId xmlns:a16="http://schemas.microsoft.com/office/drawing/2014/main" val="2213391107"/>
                    </a:ext>
                  </a:extLst>
                </a:gridCol>
                <a:gridCol w="1165394">
                  <a:extLst>
                    <a:ext uri="{9D8B030D-6E8A-4147-A177-3AD203B41FA5}">
                      <a16:colId xmlns:a16="http://schemas.microsoft.com/office/drawing/2014/main" val="4228093556"/>
                    </a:ext>
                  </a:extLst>
                </a:gridCol>
                <a:gridCol w="1165394">
                  <a:extLst>
                    <a:ext uri="{9D8B030D-6E8A-4147-A177-3AD203B41FA5}">
                      <a16:colId xmlns:a16="http://schemas.microsoft.com/office/drawing/2014/main" val="420889860"/>
                    </a:ext>
                  </a:extLst>
                </a:gridCol>
                <a:gridCol w="1165394">
                  <a:extLst>
                    <a:ext uri="{9D8B030D-6E8A-4147-A177-3AD203B41FA5}">
                      <a16:colId xmlns:a16="http://schemas.microsoft.com/office/drawing/2014/main" val="614192711"/>
                    </a:ext>
                  </a:extLst>
                </a:gridCol>
                <a:gridCol w="1165394">
                  <a:extLst>
                    <a:ext uri="{9D8B030D-6E8A-4147-A177-3AD203B41FA5}">
                      <a16:colId xmlns:a16="http://schemas.microsoft.com/office/drawing/2014/main" val="552487028"/>
                    </a:ext>
                  </a:extLst>
                </a:gridCol>
              </a:tblGrid>
              <a:tr h="889114">
                <a:tc>
                  <a:txBody>
                    <a:bodyPr/>
                    <a:lstStyle/>
                    <a:p>
                      <a:endParaRPr lang="en-US" sz="1400" b="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noFill/>
                  </a:tcPr>
                </a:tc>
                <a:tc>
                  <a:txBody>
                    <a:bodyPr/>
                    <a:lstStyle/>
                    <a:p>
                      <a:pPr algn="ctr"/>
                      <a:r>
                        <a:rPr lang="en-US" sz="1400" b="0" dirty="0" smtClean="0">
                          <a:latin typeface="Segoe UI Semibold" panose="020B0702040204020203" pitchFamily="34" charset="0"/>
                          <a:cs typeface="Segoe UI Semibold" panose="020B0702040204020203" pitchFamily="34" charset="0"/>
                        </a:rPr>
                        <a:t>Win32</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Online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iPad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iPhone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Mac</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Android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UWA</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pPr algn="ctr"/>
                      <a:endParaRPr lang="en-US" sz="1400" dirty="0">
                        <a:solidFill>
                          <a:schemeClr val="tx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smtClean="0">
                          <a:solidFill>
                            <a:schemeClr val="bg1"/>
                          </a:solidFill>
                        </a:rPr>
                        <a:t>Read</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solidFill>
                            <a:schemeClr val="bg1"/>
                          </a:solidFill>
                        </a:rPr>
                        <a:t>Compose</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endParaRPr lang="en-US" sz="1400" dirty="0"/>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APIs</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r>
                        <a:rPr lang="en-US" sz="1400" dirty="0" smtClean="0">
                          <a:solidFill>
                            <a:schemeClr val="bg1"/>
                          </a:solidFill>
                        </a:rPr>
                        <a:t>View</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Edit</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247050" y="3462117"/>
            <a:ext cx="1509537" cy="1829683"/>
            <a:chOff x="10327835" y="3461411"/>
            <a:chExt cx="1539806" cy="1866372"/>
          </a:xfrm>
        </p:grpSpPr>
        <p:grpSp>
          <p:nvGrpSpPr>
            <p:cNvPr id="8" name="Group 7"/>
            <p:cNvGrpSpPr/>
            <p:nvPr/>
          </p:nvGrpSpPr>
          <p:grpSpPr>
            <a:xfrm>
              <a:off x="10327835" y="3461411"/>
              <a:ext cx="1423544" cy="493052"/>
              <a:chOff x="10049541" y="3389885"/>
              <a:chExt cx="1423746" cy="493122"/>
            </a:xfrm>
          </p:grpSpPr>
          <p:sp>
            <p:nvSpPr>
              <p:cNvPr id="12" name="Rectangle 11"/>
              <p:cNvSpPr/>
              <p:nvPr/>
            </p:nvSpPr>
            <p:spPr bwMode="auto">
              <a:xfrm>
                <a:off x="10049541" y="3477031"/>
                <a:ext cx="548640" cy="377067"/>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327835" y="4838589"/>
              <a:ext cx="1539806" cy="489194"/>
              <a:chOff x="10049541" y="4388185"/>
              <a:chExt cx="1540025" cy="489264"/>
            </a:xfrm>
          </p:grpSpPr>
          <p:sp>
            <p:nvSpPr>
              <p:cNvPr id="14" name="Rectangle 13"/>
              <p:cNvSpPr/>
              <p:nvPr/>
            </p:nvSpPr>
            <p:spPr bwMode="auto">
              <a:xfrm>
                <a:off x="10049541" y="4450484"/>
                <a:ext cx="548640" cy="377067"/>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327835" y="4151929"/>
              <a:ext cx="1289738" cy="489194"/>
              <a:chOff x="10049541" y="3568561"/>
              <a:chExt cx="1289922" cy="489263"/>
            </a:xfrm>
          </p:grpSpPr>
          <p:sp>
            <p:nvSpPr>
              <p:cNvPr id="42" name="Rectangle 41"/>
              <p:cNvSpPr/>
              <p:nvPr/>
            </p:nvSpPr>
            <p:spPr bwMode="auto">
              <a:xfrm>
                <a:off x="10049541" y="3631497"/>
                <a:ext cx="548640" cy="377067"/>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755291" y="4540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843927" y="2649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624149" y="3405769"/>
            <a:ext cx="819718" cy="978025"/>
          </a:xfrm>
          <a:prstGeom prst="rect">
            <a:avLst/>
          </a:prstGeom>
        </p:spPr>
      </p:pic>
      <p:pic>
        <p:nvPicPr>
          <p:cNvPr id="19" name="Picture 18"/>
          <p:cNvPicPr>
            <a:picLocks noChangeAspect="1"/>
          </p:cNvPicPr>
          <p:nvPr/>
        </p:nvPicPr>
        <p:blipFill rotWithShape="1">
          <a:blip r:embed="rId7"/>
          <a:srcRect r="69139"/>
          <a:stretch/>
        </p:blipFill>
        <p:spPr>
          <a:xfrm>
            <a:off x="904284" y="5644715"/>
            <a:ext cx="569280" cy="512397"/>
          </a:xfrm>
          <a:prstGeom prst="rect">
            <a:avLst/>
          </a:prstGeom>
        </p:spPr>
      </p:pic>
      <p:grpSp>
        <p:nvGrpSpPr>
          <p:cNvPr id="46" name="Group 45"/>
          <p:cNvGrpSpPr/>
          <p:nvPr/>
        </p:nvGrpSpPr>
        <p:grpSpPr>
          <a:xfrm>
            <a:off x="2190096" y="1555009"/>
            <a:ext cx="7315032" cy="506215"/>
            <a:chOff x="2442950" y="1511663"/>
            <a:chExt cx="7461714" cy="516366"/>
          </a:xfrm>
        </p:grpSpPr>
        <p:sp>
          <p:nvSpPr>
            <p:cNvPr id="18" name="Freeform 17"/>
            <p:cNvSpPr/>
            <p:nvPr/>
          </p:nvSpPr>
          <p:spPr>
            <a:xfrm>
              <a:off x="2442950"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832017" y="1548640"/>
              <a:ext cx="371882" cy="419766"/>
              <a:chOff x="3485" y="1766"/>
              <a:chExt cx="699" cy="789"/>
            </a:xfrm>
            <a:solidFill>
              <a:schemeClr val="bg2"/>
            </a:solidFill>
          </p:grpSpPr>
          <p:sp>
            <p:nvSpPr>
              <p:cNvPr id="26"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75753" y="1548640"/>
              <a:ext cx="371882" cy="419766"/>
              <a:chOff x="3485" y="1766"/>
              <a:chExt cx="699" cy="789"/>
            </a:xfrm>
            <a:solidFill>
              <a:schemeClr val="bg2"/>
            </a:solidFill>
          </p:grpSpPr>
          <p:sp>
            <p:nvSpPr>
              <p:cNvPr id="2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7550" y="1524163"/>
              <a:ext cx="414841" cy="483710"/>
            </a:xfrm>
            <a:prstGeom prst="rect">
              <a:avLst/>
            </a:prstGeom>
          </p:spPr>
        </p:pic>
        <p:grpSp>
          <p:nvGrpSpPr>
            <p:cNvPr id="33" name="Group 23"/>
            <p:cNvGrpSpPr>
              <a:grpSpLocks noChangeAspect="1"/>
            </p:cNvGrpSpPr>
            <p:nvPr/>
          </p:nvGrpSpPr>
          <p:grpSpPr bwMode="auto">
            <a:xfrm>
              <a:off x="6003885" y="1548640"/>
              <a:ext cx="371882" cy="419766"/>
              <a:chOff x="3485" y="1766"/>
              <a:chExt cx="699" cy="789"/>
            </a:xfrm>
            <a:solidFill>
              <a:schemeClr val="bg2"/>
            </a:solidFill>
          </p:grpSpPr>
          <p:sp>
            <p:nvSpPr>
              <p:cNvPr id="34"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515664" y="1511663"/>
              <a:ext cx="516367" cy="516366"/>
            </a:xfrm>
            <a:prstGeom prst="rect">
              <a:avLst/>
            </a:prstGeom>
            <a:noFill/>
          </p:spPr>
        </p:pic>
        <p:sp>
          <p:nvSpPr>
            <p:cNvPr id="44" name="Freeform 43"/>
            <p:cNvSpPr/>
            <p:nvPr/>
          </p:nvSpPr>
          <p:spPr>
            <a:xfrm>
              <a:off x="9558376"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spTree>
    <p:extLst>
      <p:ext uri="{BB962C8B-B14F-4D97-AF65-F5344CB8AC3E}">
        <p14:creationId xmlns:p14="http://schemas.microsoft.com/office/powerpoint/2010/main" val="36701594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00"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1023172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7" name="Group 3"/>
          <p:cNvGrpSpPr/>
          <p:nvPr/>
        </p:nvGrpSpPr>
        <p:grpSpPr>
          <a:xfrm>
            <a:off x="578233" y="1502098"/>
            <a:ext cx="5543515" cy="1542285"/>
            <a:chOff x="455995" y="1433835"/>
            <a:chExt cx="5543515" cy="1542285"/>
          </a:xfrm>
        </p:grpSpPr>
        <p:sp>
          <p:nvSpPr>
            <p:cNvPr id="25" name="Rectangle 5"/>
            <p:cNvSpPr>
              <a:spLocks noChangeArrowheads="1"/>
            </p:cNvSpPr>
            <p:nvPr/>
          </p:nvSpPr>
          <p:spPr bwMode="auto">
            <a:xfrm>
              <a:off x="455995" y="1433835"/>
              <a:ext cx="5524839" cy="1542285"/>
            </a:xfrm>
            <a:prstGeom prst="rect">
              <a:avLst/>
            </a:pr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13" name="Rectangle 11"/>
            <p:cNvSpPr/>
            <p:nvPr/>
          </p:nvSpPr>
          <p:spPr>
            <a:xfrm>
              <a:off x="455995" y="1557157"/>
              <a:ext cx="4519745"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p:txBody>
        </p:sp>
        <p:sp>
          <p:nvSpPr>
            <p:cNvPr id="317" name="Rectangle 12"/>
            <p:cNvSpPr/>
            <p:nvPr/>
          </p:nvSpPr>
          <p:spPr>
            <a:xfrm>
              <a:off x="455995" y="2497767"/>
              <a:ext cx="5543515" cy="47523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48232" y="1660470"/>
              <a:ext cx="872745" cy="825301"/>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9"/>
          <p:cNvGrpSpPr/>
          <p:nvPr/>
        </p:nvGrpSpPr>
        <p:grpSpPr>
          <a:xfrm>
            <a:off x="6423405" y="4916603"/>
            <a:ext cx="5448844" cy="1539174"/>
            <a:chOff x="6301168" y="4848341"/>
            <a:chExt cx="5448844" cy="1539174"/>
          </a:xfrm>
        </p:grpSpPr>
        <p:sp>
          <p:nvSpPr>
            <p:cNvPr id="168" name="Rectangle 153"/>
            <p:cNvSpPr>
              <a:spLocks noChangeArrowheads="1"/>
            </p:cNvSpPr>
            <p:nvPr/>
          </p:nvSpPr>
          <p:spPr bwMode="auto">
            <a:xfrm>
              <a:off x="6301168" y="4848341"/>
              <a:ext cx="5445730" cy="1539173"/>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8" name="Rectangle 21"/>
            <p:cNvSpPr/>
            <p:nvPr/>
          </p:nvSpPr>
          <p:spPr>
            <a:xfrm>
              <a:off x="6301168" y="5912277"/>
              <a:ext cx="5448844" cy="47523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4"/>
                </a:rPr>
                <a:t>http://officespdev.uservoice.com/</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grpSp>
          <p:nvGrpSpPr>
            <p:cNvPr id="2" name="Group 22"/>
            <p:cNvGrpSpPr/>
            <p:nvPr/>
          </p:nvGrpSpPr>
          <p:grpSpPr>
            <a:xfrm>
              <a:off x="6538877" y="4915800"/>
              <a:ext cx="4717865" cy="1039066"/>
              <a:chOff x="7025921" y="4915800"/>
              <a:chExt cx="4717865" cy="1039066"/>
            </a:xfrm>
          </p:grpSpPr>
          <p:sp>
            <p:nvSpPr>
              <p:cNvPr id="339" name="Rectangle 23"/>
              <p:cNvSpPr/>
              <p:nvPr/>
            </p:nvSpPr>
            <p:spPr>
              <a:xfrm>
                <a:off x="7593747" y="4945177"/>
                <a:ext cx="4150039"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337"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921" y="4915800"/>
                <a:ext cx="1080631" cy="1039066"/>
              </a:xfrm>
              <a:prstGeom prst="rect">
                <a:avLst/>
              </a:prstGeom>
            </p:spPr>
          </p:pic>
        </p:grpSp>
      </p:grpSp>
      <p:grpSp>
        <p:nvGrpSpPr>
          <p:cNvPr id="6" name="Group 97"/>
          <p:cNvGrpSpPr/>
          <p:nvPr/>
        </p:nvGrpSpPr>
        <p:grpSpPr>
          <a:xfrm>
            <a:off x="8221188" y="1502097"/>
            <a:ext cx="3671293" cy="3274440"/>
            <a:chOff x="8098950" y="1433835"/>
            <a:chExt cx="3671293" cy="3274440"/>
          </a:xfrm>
        </p:grpSpPr>
        <p:grpSp>
          <p:nvGrpSpPr>
            <p:cNvPr id="552" name="Group 98"/>
            <p:cNvGrpSpPr/>
            <p:nvPr/>
          </p:nvGrpSpPr>
          <p:grpSpPr>
            <a:xfrm>
              <a:off x="8098950" y="1433835"/>
              <a:ext cx="3671293" cy="1542285"/>
              <a:chOff x="8261350" y="1458914"/>
              <a:chExt cx="3744910" cy="1573211"/>
            </a:xfrm>
          </p:grpSpPr>
          <p:sp>
            <p:nvSpPr>
              <p:cNvPr id="136" name="Rectangle 120"/>
              <p:cNvSpPr>
                <a:spLocks noChangeArrowheads="1"/>
              </p:cNvSpPr>
              <p:nvPr/>
            </p:nvSpPr>
            <p:spPr bwMode="auto">
              <a:xfrm>
                <a:off x="8261350" y="1458914"/>
                <a:ext cx="3721100" cy="157321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72463" y="2547357"/>
                <a:ext cx="3706812" cy="48476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6"/>
                  </a:rPr>
                  <a:t>@</a:t>
                </a:r>
                <a:r>
                  <a:rPr kumimoji="0" lang="en-US" sz="2200" b="0" i="0" u="none" strike="noStrike" kern="1200" cap="none" spc="0" normalizeH="0" baseline="0" noProof="0" dirty="0" err="1">
                    <a:ln>
                      <a:noFill/>
                    </a:ln>
                    <a:solidFill>
                      <a:srgbClr val="404040"/>
                    </a:solidFill>
                    <a:effectLst/>
                    <a:uLnTx/>
                    <a:uFillTx/>
                    <a:latin typeface="Segoe UI"/>
                    <a:ea typeface="+mn-ea"/>
                    <a:cs typeface="+mn-cs"/>
                    <a:hlinkClick r:id="rId6"/>
                  </a:rPr>
                  <a:t>OfficeDev</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88336" y="1561389"/>
                <a:ext cx="3717924" cy="867961"/>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nvGrpSpPr>
            <p:cNvPr id="553" name="Group 99"/>
            <p:cNvGrpSpPr/>
            <p:nvPr/>
          </p:nvGrpSpPr>
          <p:grpSpPr>
            <a:xfrm>
              <a:off x="10015744" y="2899543"/>
              <a:ext cx="1734271" cy="1808732"/>
              <a:chOff x="10216579" y="2957188"/>
              <a:chExt cx="1769047" cy="1845001"/>
            </a:xfrm>
          </p:grpSpPr>
          <p:sp>
            <p:nvSpPr>
              <p:cNvPr id="342" name="Rectangle 179"/>
              <p:cNvSpPr>
                <a:spLocks noChangeArrowheads="1"/>
              </p:cNvSpPr>
              <p:nvPr/>
            </p:nvSpPr>
            <p:spPr bwMode="auto">
              <a:xfrm>
                <a:off x="10216579" y="2957188"/>
                <a:ext cx="1769047" cy="184500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79640" y="3436946"/>
                <a:ext cx="1473660" cy="1114337"/>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566" name="Group 565"/>
          <p:cNvGrpSpPr/>
          <p:nvPr/>
        </p:nvGrpSpPr>
        <p:grpSpPr>
          <a:xfrm>
            <a:off x="8222186" y="3209349"/>
            <a:ext cx="1726707" cy="1539173"/>
            <a:chOff x="8272463" y="3235325"/>
            <a:chExt cx="1761331" cy="1570037"/>
          </a:xfrm>
        </p:grpSpPr>
        <p:sp>
          <p:nvSpPr>
            <p:cNvPr id="341" name="Rectangle 179"/>
            <p:cNvSpPr>
              <a:spLocks noChangeArrowheads="1"/>
            </p:cNvSpPr>
            <p:nvPr/>
          </p:nvSpPr>
          <p:spPr bwMode="auto">
            <a:xfrm>
              <a:off x="8272463" y="3235325"/>
              <a:ext cx="1761331"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7"/>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522855" y="4916604"/>
            <a:ext cx="1704140" cy="153917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8"/>
            <a:stretch>
              <a:fillRect/>
            </a:stretch>
          </p:blipFill>
          <p:spPr>
            <a:xfrm>
              <a:off x="4411773" y="5203812"/>
              <a:ext cx="1639667" cy="1052538"/>
            </a:xfrm>
            <a:prstGeom prst="rect">
              <a:avLst/>
            </a:prstGeom>
          </p:spPr>
        </p:pic>
      </p:grpSp>
      <p:grpSp>
        <p:nvGrpSpPr>
          <p:cNvPr id="565" name="Group 564"/>
          <p:cNvGrpSpPr/>
          <p:nvPr/>
        </p:nvGrpSpPr>
        <p:grpSpPr>
          <a:xfrm>
            <a:off x="6296441" y="1498984"/>
            <a:ext cx="1731376" cy="1545399"/>
            <a:chOff x="6312693" y="1458913"/>
            <a:chExt cx="1766094" cy="1576387"/>
          </a:xfrm>
        </p:grpSpPr>
        <p:sp>
          <p:nvSpPr>
            <p:cNvPr id="115" name="Rectangle 98"/>
            <p:cNvSpPr>
              <a:spLocks noChangeArrowheads="1"/>
            </p:cNvSpPr>
            <p:nvPr/>
          </p:nvSpPr>
          <p:spPr bwMode="auto">
            <a:xfrm>
              <a:off x="6312693" y="1458913"/>
              <a:ext cx="1766094" cy="1573212"/>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8" name="Group 7"/>
          <p:cNvGrpSpPr/>
          <p:nvPr/>
        </p:nvGrpSpPr>
        <p:grpSpPr>
          <a:xfrm>
            <a:off x="2499475" y="3209349"/>
            <a:ext cx="5549740" cy="1539175"/>
            <a:chOff x="2377238" y="3141086"/>
            <a:chExt cx="5549740" cy="1539175"/>
          </a:xfrm>
        </p:grpSpPr>
        <p:grpSp>
          <p:nvGrpSpPr>
            <p:cNvPr id="557" name="Group 556"/>
            <p:cNvGrpSpPr/>
            <p:nvPr/>
          </p:nvGrpSpPr>
          <p:grpSpPr>
            <a:xfrm>
              <a:off x="2377238" y="3141086"/>
              <a:ext cx="5549740" cy="1539175"/>
              <a:chOff x="2409825" y="3203575"/>
              <a:chExt cx="5661025" cy="1570039"/>
            </a:xfrm>
          </p:grpSpPr>
          <p:sp>
            <p:nvSpPr>
              <p:cNvPr id="275" name="Rectangle 266"/>
              <p:cNvSpPr>
                <a:spLocks noChangeArrowheads="1"/>
              </p:cNvSpPr>
              <p:nvPr/>
            </p:nvSpPr>
            <p:spPr bwMode="auto">
              <a:xfrm>
                <a:off x="2409825" y="3203575"/>
                <a:ext cx="5636420" cy="1570038"/>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5" name="Rectangle 334"/>
              <p:cNvSpPr/>
              <p:nvPr/>
            </p:nvSpPr>
            <p:spPr>
              <a:xfrm>
                <a:off x="3873465" y="3418404"/>
                <a:ext cx="3717924" cy="794064"/>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3529" b="1" i="0" u="none" strike="noStrike" kern="1200" cap="none" spc="0" normalizeH="0" baseline="0" noProof="0" dirty="0" err="1">
                    <a:ln>
                      <a:noFill/>
                    </a:ln>
                    <a:gradFill>
                      <a:gsLst>
                        <a:gs pos="10619">
                          <a:srgbClr val="505050"/>
                        </a:gs>
                        <a:gs pos="44000">
                          <a:srgbClr val="505050"/>
                        </a:gs>
                      </a:gsLst>
                      <a:lin ang="5400000" scaled="0"/>
                    </a:gradFill>
                    <a:effectLst/>
                    <a:uLnTx/>
                    <a:uFillTx/>
                    <a:latin typeface="Segoe UI Light"/>
                    <a:ea typeface="+mn-ea"/>
                    <a:cs typeface="+mn-cs"/>
                  </a:rPr>
                  <a:t>Stackoverflow</a:t>
                </a:r>
                <a:endParaRPr kumimoji="0" lang="en-US" sz="3529"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endParaRPr>
              </a:p>
            </p:txBody>
          </p:sp>
          <p:sp>
            <p:nvSpPr>
              <p:cNvPr id="336" name="Rectangle 335"/>
              <p:cNvSpPr/>
              <p:nvPr/>
            </p:nvSpPr>
            <p:spPr>
              <a:xfrm>
                <a:off x="2426733" y="4351636"/>
                <a:ext cx="5644117" cy="42197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1800"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rPr>
                  <a:t>[</a:t>
                </a:r>
                <a:r>
                  <a:rPr kumimoji="0" lang="en-US" sz="1800" b="1" i="0" u="none" strike="noStrike" kern="1200" cap="none" spc="0" normalizeH="0" baseline="0" noProof="0" dirty="0" err="1">
                    <a:ln>
                      <a:noFill/>
                    </a:ln>
                    <a:gradFill>
                      <a:gsLst>
                        <a:gs pos="10619">
                          <a:srgbClr val="505050"/>
                        </a:gs>
                        <a:gs pos="44000">
                          <a:srgbClr val="505050"/>
                        </a:gs>
                      </a:gsLst>
                      <a:lin ang="5400000" scaled="0"/>
                    </a:gradFill>
                    <a:effectLst/>
                    <a:uLnTx/>
                    <a:uFillTx/>
                    <a:latin typeface="Segoe UI Light"/>
                    <a:ea typeface="+mn-ea"/>
                    <a:cs typeface="+mn-cs"/>
                  </a:rPr>
                  <a:t>ms</a:t>
                </a:r>
                <a:r>
                  <a:rPr kumimoji="0" lang="en-US" sz="1800"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rPr>
                  <a:t>-office]</a:t>
                </a:r>
              </a:p>
            </p:txBody>
          </p:sp>
        </p:grpSp>
        <p:grpSp>
          <p:nvGrpSpPr>
            <p:cNvPr id="334" name="Group 333"/>
            <p:cNvGrpSpPr/>
            <p:nvPr/>
          </p:nvGrpSpPr>
          <p:grpSpPr>
            <a:xfrm>
              <a:off x="2712772" y="3210376"/>
              <a:ext cx="823391" cy="1047318"/>
              <a:chOff x="2720976" y="3275012"/>
              <a:chExt cx="1120774" cy="1425576"/>
            </a:xfrm>
            <a:solidFill>
              <a:schemeClr val="bg1"/>
            </a:solidFill>
          </p:grpSpPr>
          <p:sp>
            <p:nvSpPr>
              <p:cNvPr id="326" name="Freeform 306"/>
              <p:cNvSpPr>
                <a:spLocks/>
              </p:cNvSpPr>
              <p:nvPr/>
            </p:nvSpPr>
            <p:spPr bwMode="auto">
              <a:xfrm>
                <a:off x="2720976" y="4114800"/>
                <a:ext cx="928687" cy="585788"/>
              </a:xfrm>
              <a:custGeom>
                <a:avLst/>
                <a:gdLst>
                  <a:gd name="T0" fmla="*/ 0 w 570"/>
                  <a:gd name="T1" fmla="*/ 0 h 360"/>
                  <a:gd name="T2" fmla="*/ 60 w 570"/>
                  <a:gd name="T3" fmla="*/ 0 h 360"/>
                  <a:gd name="T4" fmla="*/ 60 w 570"/>
                  <a:gd name="T5" fmla="*/ 300 h 360"/>
                  <a:gd name="T6" fmla="*/ 509 w 570"/>
                  <a:gd name="T7" fmla="*/ 300 h 360"/>
                  <a:gd name="T8" fmla="*/ 509 w 570"/>
                  <a:gd name="T9" fmla="*/ 1 h 360"/>
                  <a:gd name="T10" fmla="*/ 570 w 570"/>
                  <a:gd name="T11" fmla="*/ 1 h 360"/>
                  <a:gd name="T12" fmla="*/ 570 w 570"/>
                  <a:gd name="T13" fmla="*/ 360 h 360"/>
                  <a:gd name="T14" fmla="*/ 0 w 570"/>
                  <a:gd name="T15" fmla="*/ 360 h 360"/>
                  <a:gd name="T16" fmla="*/ 0 w 570"/>
                  <a:gd name="T1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360">
                    <a:moveTo>
                      <a:pt x="0" y="0"/>
                    </a:moveTo>
                    <a:cubicBezTo>
                      <a:pt x="20" y="0"/>
                      <a:pt x="38" y="0"/>
                      <a:pt x="60" y="0"/>
                    </a:cubicBezTo>
                    <a:cubicBezTo>
                      <a:pt x="60" y="101"/>
                      <a:pt x="60" y="199"/>
                      <a:pt x="60" y="300"/>
                    </a:cubicBezTo>
                    <a:cubicBezTo>
                      <a:pt x="211" y="300"/>
                      <a:pt x="358" y="300"/>
                      <a:pt x="509" y="300"/>
                    </a:cubicBezTo>
                    <a:cubicBezTo>
                      <a:pt x="509" y="201"/>
                      <a:pt x="509" y="102"/>
                      <a:pt x="509" y="1"/>
                    </a:cubicBezTo>
                    <a:cubicBezTo>
                      <a:pt x="531" y="1"/>
                      <a:pt x="550" y="1"/>
                      <a:pt x="570" y="1"/>
                    </a:cubicBezTo>
                    <a:cubicBezTo>
                      <a:pt x="570" y="121"/>
                      <a:pt x="570" y="240"/>
                      <a:pt x="570" y="360"/>
                    </a:cubicBezTo>
                    <a:cubicBezTo>
                      <a:pt x="380" y="360"/>
                      <a:pt x="191" y="360"/>
                      <a:pt x="0" y="360"/>
                    </a:cubicBezTo>
                    <a:cubicBezTo>
                      <a:pt x="0" y="241"/>
                      <a:pt x="0" y="12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7" name="Freeform 307"/>
              <p:cNvSpPr>
                <a:spLocks/>
              </p:cNvSpPr>
              <p:nvPr/>
            </p:nvSpPr>
            <p:spPr bwMode="auto">
              <a:xfrm>
                <a:off x="2933700" y="3932238"/>
                <a:ext cx="577850" cy="266700"/>
              </a:xfrm>
              <a:custGeom>
                <a:avLst/>
                <a:gdLst>
                  <a:gd name="T0" fmla="*/ 19 w 354"/>
                  <a:gd name="T1" fmla="*/ 0 h 164"/>
                  <a:gd name="T2" fmla="*/ 354 w 354"/>
                  <a:gd name="T3" fmla="*/ 91 h 164"/>
                  <a:gd name="T4" fmla="*/ 335 w 354"/>
                  <a:gd name="T5" fmla="*/ 164 h 164"/>
                  <a:gd name="T6" fmla="*/ 0 w 354"/>
                  <a:gd name="T7" fmla="*/ 74 h 164"/>
                  <a:gd name="T8" fmla="*/ 19 w 354"/>
                  <a:gd name="T9" fmla="*/ 0 h 164"/>
                </a:gdLst>
                <a:ahLst/>
                <a:cxnLst>
                  <a:cxn ang="0">
                    <a:pos x="T0" y="T1"/>
                  </a:cxn>
                  <a:cxn ang="0">
                    <a:pos x="T2" y="T3"/>
                  </a:cxn>
                  <a:cxn ang="0">
                    <a:pos x="T4" y="T5"/>
                  </a:cxn>
                  <a:cxn ang="0">
                    <a:pos x="T6" y="T7"/>
                  </a:cxn>
                  <a:cxn ang="0">
                    <a:pos x="T8" y="T9"/>
                  </a:cxn>
                </a:cxnLst>
                <a:rect l="0" t="0" r="r" b="b"/>
                <a:pathLst>
                  <a:path w="354" h="164">
                    <a:moveTo>
                      <a:pt x="19" y="0"/>
                    </a:moveTo>
                    <a:cubicBezTo>
                      <a:pt x="133" y="31"/>
                      <a:pt x="242" y="61"/>
                      <a:pt x="354" y="91"/>
                    </a:cubicBezTo>
                    <a:cubicBezTo>
                      <a:pt x="348" y="116"/>
                      <a:pt x="342" y="138"/>
                      <a:pt x="335" y="164"/>
                    </a:cubicBezTo>
                    <a:cubicBezTo>
                      <a:pt x="223" y="134"/>
                      <a:pt x="113" y="105"/>
                      <a:pt x="0" y="74"/>
                    </a:cubicBezTo>
                    <a:cubicBezTo>
                      <a:pt x="6" y="49"/>
                      <a:pt x="12" y="26"/>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8" name="Freeform 308"/>
              <p:cNvSpPr>
                <a:spLocks/>
              </p:cNvSpPr>
              <p:nvPr/>
            </p:nvSpPr>
            <p:spPr bwMode="auto">
              <a:xfrm>
                <a:off x="3032125" y="3654425"/>
                <a:ext cx="552450" cy="393700"/>
              </a:xfrm>
              <a:custGeom>
                <a:avLst/>
                <a:gdLst>
                  <a:gd name="T0" fmla="*/ 339 w 339"/>
                  <a:gd name="T1" fmla="*/ 178 h 243"/>
                  <a:gd name="T2" fmla="*/ 300 w 339"/>
                  <a:gd name="T3" fmla="*/ 243 h 243"/>
                  <a:gd name="T4" fmla="*/ 0 w 339"/>
                  <a:gd name="T5" fmla="*/ 66 h 243"/>
                  <a:gd name="T6" fmla="*/ 39 w 339"/>
                  <a:gd name="T7" fmla="*/ 0 h 243"/>
                  <a:gd name="T8" fmla="*/ 339 w 339"/>
                  <a:gd name="T9" fmla="*/ 178 h 243"/>
                </a:gdLst>
                <a:ahLst/>
                <a:cxnLst>
                  <a:cxn ang="0">
                    <a:pos x="T0" y="T1"/>
                  </a:cxn>
                  <a:cxn ang="0">
                    <a:pos x="T2" y="T3"/>
                  </a:cxn>
                  <a:cxn ang="0">
                    <a:pos x="T4" y="T5"/>
                  </a:cxn>
                  <a:cxn ang="0">
                    <a:pos x="T6" y="T7"/>
                  </a:cxn>
                  <a:cxn ang="0">
                    <a:pos x="T8" y="T9"/>
                  </a:cxn>
                </a:cxnLst>
                <a:rect l="0" t="0" r="r" b="b"/>
                <a:pathLst>
                  <a:path w="339" h="243">
                    <a:moveTo>
                      <a:pt x="339" y="178"/>
                    </a:moveTo>
                    <a:cubicBezTo>
                      <a:pt x="325" y="201"/>
                      <a:pt x="313" y="221"/>
                      <a:pt x="300" y="243"/>
                    </a:cubicBezTo>
                    <a:cubicBezTo>
                      <a:pt x="200" y="184"/>
                      <a:pt x="101" y="126"/>
                      <a:pt x="0" y="66"/>
                    </a:cubicBezTo>
                    <a:cubicBezTo>
                      <a:pt x="13" y="44"/>
                      <a:pt x="25" y="23"/>
                      <a:pt x="39" y="0"/>
                    </a:cubicBezTo>
                    <a:cubicBezTo>
                      <a:pt x="139" y="60"/>
                      <a:pt x="238" y="118"/>
                      <a:pt x="339"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9" name="Freeform 309"/>
              <p:cNvSpPr>
                <a:spLocks/>
              </p:cNvSpPr>
              <p:nvPr/>
            </p:nvSpPr>
            <p:spPr bwMode="auto">
              <a:xfrm>
                <a:off x="3621088" y="3275012"/>
                <a:ext cx="220662" cy="579438"/>
              </a:xfrm>
              <a:custGeom>
                <a:avLst/>
                <a:gdLst>
                  <a:gd name="T0" fmla="*/ 0 w 135"/>
                  <a:gd name="T1" fmla="*/ 13 h 356"/>
                  <a:gd name="T2" fmla="*/ 76 w 135"/>
                  <a:gd name="T3" fmla="*/ 0 h 356"/>
                  <a:gd name="T4" fmla="*/ 135 w 135"/>
                  <a:gd name="T5" fmla="*/ 343 h 356"/>
                  <a:gd name="T6" fmla="*/ 60 w 135"/>
                  <a:gd name="T7" fmla="*/ 356 h 356"/>
                  <a:gd name="T8" fmla="*/ 0 w 135"/>
                  <a:gd name="T9" fmla="*/ 13 h 356"/>
                </a:gdLst>
                <a:ahLst/>
                <a:cxnLst>
                  <a:cxn ang="0">
                    <a:pos x="T0" y="T1"/>
                  </a:cxn>
                  <a:cxn ang="0">
                    <a:pos x="T2" y="T3"/>
                  </a:cxn>
                  <a:cxn ang="0">
                    <a:pos x="T4" y="T5"/>
                  </a:cxn>
                  <a:cxn ang="0">
                    <a:pos x="T6" y="T7"/>
                  </a:cxn>
                  <a:cxn ang="0">
                    <a:pos x="T8" y="T9"/>
                  </a:cxn>
                </a:cxnLst>
                <a:rect l="0" t="0" r="r" b="b"/>
                <a:pathLst>
                  <a:path w="135" h="356">
                    <a:moveTo>
                      <a:pt x="0" y="13"/>
                    </a:moveTo>
                    <a:cubicBezTo>
                      <a:pt x="27" y="8"/>
                      <a:pt x="49" y="4"/>
                      <a:pt x="76" y="0"/>
                    </a:cubicBezTo>
                    <a:cubicBezTo>
                      <a:pt x="95" y="114"/>
                      <a:pt x="115" y="227"/>
                      <a:pt x="135" y="343"/>
                    </a:cubicBezTo>
                    <a:cubicBezTo>
                      <a:pt x="110" y="347"/>
                      <a:pt x="87" y="351"/>
                      <a:pt x="60" y="356"/>
                    </a:cubicBezTo>
                    <a:cubicBezTo>
                      <a:pt x="40" y="242"/>
                      <a:pt x="20" y="129"/>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0" name="Freeform 310"/>
              <p:cNvSpPr>
                <a:spLocks/>
              </p:cNvSpPr>
              <p:nvPr/>
            </p:nvSpPr>
            <p:spPr bwMode="auto">
              <a:xfrm>
                <a:off x="3279775" y="3392488"/>
                <a:ext cx="422275" cy="538163"/>
              </a:xfrm>
              <a:custGeom>
                <a:avLst/>
                <a:gdLst>
                  <a:gd name="T0" fmla="*/ 0 w 259"/>
                  <a:gd name="T1" fmla="*/ 43 h 331"/>
                  <a:gd name="T2" fmla="*/ 63 w 259"/>
                  <a:gd name="T3" fmla="*/ 0 h 331"/>
                  <a:gd name="T4" fmla="*/ 259 w 259"/>
                  <a:gd name="T5" fmla="*/ 287 h 331"/>
                  <a:gd name="T6" fmla="*/ 197 w 259"/>
                  <a:gd name="T7" fmla="*/ 331 h 331"/>
                  <a:gd name="T8" fmla="*/ 0 w 259"/>
                  <a:gd name="T9" fmla="*/ 43 h 331"/>
                </a:gdLst>
                <a:ahLst/>
                <a:cxnLst>
                  <a:cxn ang="0">
                    <a:pos x="T0" y="T1"/>
                  </a:cxn>
                  <a:cxn ang="0">
                    <a:pos x="T2" y="T3"/>
                  </a:cxn>
                  <a:cxn ang="0">
                    <a:pos x="T4" y="T5"/>
                  </a:cxn>
                  <a:cxn ang="0">
                    <a:pos x="T6" y="T7"/>
                  </a:cxn>
                  <a:cxn ang="0">
                    <a:pos x="T8" y="T9"/>
                  </a:cxn>
                </a:cxnLst>
                <a:rect l="0" t="0" r="r" b="b"/>
                <a:pathLst>
                  <a:path w="259" h="331">
                    <a:moveTo>
                      <a:pt x="0" y="43"/>
                    </a:moveTo>
                    <a:cubicBezTo>
                      <a:pt x="22" y="28"/>
                      <a:pt x="41" y="15"/>
                      <a:pt x="63" y="0"/>
                    </a:cubicBezTo>
                    <a:cubicBezTo>
                      <a:pt x="129" y="96"/>
                      <a:pt x="193" y="190"/>
                      <a:pt x="259" y="287"/>
                    </a:cubicBezTo>
                    <a:cubicBezTo>
                      <a:pt x="238" y="302"/>
                      <a:pt x="219" y="315"/>
                      <a:pt x="197" y="331"/>
                    </a:cubicBezTo>
                    <a:cubicBezTo>
                      <a:pt x="131" y="234"/>
                      <a:pt x="66" y="140"/>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1" name="Freeform 311"/>
              <p:cNvSpPr>
                <a:spLocks/>
              </p:cNvSpPr>
              <p:nvPr/>
            </p:nvSpPr>
            <p:spPr bwMode="auto">
              <a:xfrm>
                <a:off x="2900363" y="4183063"/>
                <a:ext cx="573087" cy="176213"/>
              </a:xfrm>
              <a:custGeom>
                <a:avLst/>
                <a:gdLst>
                  <a:gd name="T0" fmla="*/ 7 w 352"/>
                  <a:gd name="T1" fmla="*/ 0 h 108"/>
                  <a:gd name="T2" fmla="*/ 352 w 352"/>
                  <a:gd name="T3" fmla="*/ 32 h 108"/>
                  <a:gd name="T4" fmla="*/ 346 w 352"/>
                  <a:gd name="T5" fmla="*/ 108 h 108"/>
                  <a:gd name="T6" fmla="*/ 0 w 352"/>
                  <a:gd name="T7" fmla="*/ 76 h 108"/>
                  <a:gd name="T8" fmla="*/ 7 w 352"/>
                  <a:gd name="T9" fmla="*/ 0 h 108"/>
                </a:gdLst>
                <a:ahLst/>
                <a:cxnLst>
                  <a:cxn ang="0">
                    <a:pos x="T0" y="T1"/>
                  </a:cxn>
                  <a:cxn ang="0">
                    <a:pos x="T2" y="T3"/>
                  </a:cxn>
                  <a:cxn ang="0">
                    <a:pos x="T4" y="T5"/>
                  </a:cxn>
                  <a:cxn ang="0">
                    <a:pos x="T6" y="T7"/>
                  </a:cxn>
                  <a:cxn ang="0">
                    <a:pos x="T8" y="T9"/>
                  </a:cxn>
                </a:cxnLst>
                <a:rect l="0" t="0" r="r" b="b"/>
                <a:pathLst>
                  <a:path w="352" h="108">
                    <a:moveTo>
                      <a:pt x="7" y="0"/>
                    </a:moveTo>
                    <a:cubicBezTo>
                      <a:pt x="123" y="11"/>
                      <a:pt x="236" y="21"/>
                      <a:pt x="352" y="32"/>
                    </a:cubicBezTo>
                    <a:cubicBezTo>
                      <a:pt x="350" y="58"/>
                      <a:pt x="348" y="82"/>
                      <a:pt x="346" y="108"/>
                    </a:cubicBezTo>
                    <a:cubicBezTo>
                      <a:pt x="230" y="97"/>
                      <a:pt x="117" y="87"/>
                      <a:pt x="0" y="76"/>
                    </a:cubicBezTo>
                    <a:cubicBezTo>
                      <a:pt x="2" y="50"/>
                      <a:pt x="4" y="2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2" name="Freeform 312"/>
              <p:cNvSpPr>
                <a:spLocks/>
              </p:cNvSpPr>
              <p:nvPr/>
            </p:nvSpPr>
            <p:spPr bwMode="auto">
              <a:xfrm>
                <a:off x="2897188" y="4394200"/>
                <a:ext cx="560387" cy="115888"/>
              </a:xfrm>
              <a:custGeom>
                <a:avLst/>
                <a:gdLst>
                  <a:gd name="T0" fmla="*/ 0 w 344"/>
                  <a:gd name="T1" fmla="*/ 72 h 72"/>
                  <a:gd name="T2" fmla="*/ 0 w 344"/>
                  <a:gd name="T3" fmla="*/ 0 h 72"/>
                  <a:gd name="T4" fmla="*/ 344 w 344"/>
                  <a:gd name="T5" fmla="*/ 0 h 72"/>
                  <a:gd name="T6" fmla="*/ 344 w 344"/>
                  <a:gd name="T7" fmla="*/ 72 h 72"/>
                  <a:gd name="T8" fmla="*/ 0 w 344"/>
                  <a:gd name="T9" fmla="*/ 72 h 72"/>
                </a:gdLst>
                <a:ahLst/>
                <a:cxnLst>
                  <a:cxn ang="0">
                    <a:pos x="T0" y="T1"/>
                  </a:cxn>
                  <a:cxn ang="0">
                    <a:pos x="T2" y="T3"/>
                  </a:cxn>
                  <a:cxn ang="0">
                    <a:pos x="T4" y="T5"/>
                  </a:cxn>
                  <a:cxn ang="0">
                    <a:pos x="T6" y="T7"/>
                  </a:cxn>
                  <a:cxn ang="0">
                    <a:pos x="T8" y="T9"/>
                  </a:cxn>
                </a:cxnLst>
                <a:rect l="0" t="0" r="r" b="b"/>
                <a:pathLst>
                  <a:path w="344" h="72">
                    <a:moveTo>
                      <a:pt x="0" y="72"/>
                    </a:moveTo>
                    <a:cubicBezTo>
                      <a:pt x="0" y="47"/>
                      <a:pt x="0" y="24"/>
                      <a:pt x="0" y="0"/>
                    </a:cubicBezTo>
                    <a:cubicBezTo>
                      <a:pt x="115" y="0"/>
                      <a:pt x="229" y="0"/>
                      <a:pt x="344" y="0"/>
                    </a:cubicBezTo>
                    <a:cubicBezTo>
                      <a:pt x="344" y="24"/>
                      <a:pt x="344" y="47"/>
                      <a:pt x="344" y="72"/>
                    </a:cubicBezTo>
                    <a:cubicBezTo>
                      <a:pt x="230" y="72"/>
                      <a:pt x="116" y="72"/>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10" name="Group 115"/>
          <p:cNvGrpSpPr/>
          <p:nvPr/>
        </p:nvGrpSpPr>
        <p:grpSpPr>
          <a:xfrm>
            <a:off x="575119" y="3209348"/>
            <a:ext cx="3879947" cy="3246428"/>
            <a:chOff x="452881" y="3141086"/>
            <a:chExt cx="3879947" cy="3246428"/>
          </a:xfrm>
        </p:grpSpPr>
        <p:sp>
          <p:nvSpPr>
            <p:cNvPr id="215" name="Rectangle 203"/>
            <p:cNvSpPr>
              <a:spLocks noChangeArrowheads="1"/>
            </p:cNvSpPr>
            <p:nvPr/>
          </p:nvSpPr>
          <p:spPr bwMode="auto">
            <a:xfrm>
              <a:off x="455996" y="4848341"/>
              <a:ext cx="3748212" cy="1539173"/>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9" name="Rectangle 117"/>
            <p:cNvSpPr/>
            <p:nvPr/>
          </p:nvSpPr>
          <p:spPr>
            <a:xfrm>
              <a:off x="452881" y="5943054"/>
              <a:ext cx="3879947" cy="444460"/>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000" b="0" i="0" u="none" strike="noStrike" kern="1200" cap="none" spc="-50" normalizeH="0" baseline="0" noProof="0" dirty="0">
                  <a:ln>
                    <a:noFill/>
                  </a:ln>
                  <a:solidFill>
                    <a:srgbClr val="404040"/>
                  </a:solidFill>
                  <a:effectLst/>
                  <a:uLnTx/>
                  <a:uFillTx/>
                  <a:latin typeface="Segoe UI"/>
                  <a:ea typeface="+mn-ea"/>
                  <a:cs typeface="+mn-cs"/>
                  <a:hlinkClick r:id="rId9"/>
                </a:rPr>
                <a:t>http://</a:t>
              </a:r>
              <a:r>
                <a:rPr kumimoji="0" lang="en-US" sz="2000" b="0" i="0" u="none" strike="noStrike" kern="1200" cap="none" spc="0" normalizeH="0" baseline="0" noProof="0" dirty="0">
                  <a:ln>
                    <a:noFill/>
                  </a:ln>
                  <a:solidFill>
                    <a:srgbClr val="404040"/>
                  </a:solidFill>
                  <a:effectLst/>
                  <a:uLnTx/>
                  <a:uFillTx/>
                  <a:latin typeface="Segoe UI"/>
                  <a:ea typeface="+mn-ea"/>
                  <a:cs typeface="+mn-cs"/>
                  <a:hlinkClick r:id="rId9"/>
                </a:rPr>
                <a:t>dev.office.com/podcasts</a:t>
              </a:r>
              <a:r>
                <a:rPr kumimoji="0" lang="en-US" sz="2000" b="0" i="0" u="none" strike="noStrike" kern="1200" cap="none" spc="-50" normalizeH="0" baseline="0" noProof="0" dirty="0">
                  <a:ln>
                    <a:noFill/>
                  </a:ln>
                  <a:solidFill>
                    <a:srgbClr val="404040"/>
                  </a:solidFill>
                  <a:effectLst/>
                  <a:uLnTx/>
                  <a:uFillTx/>
                  <a:latin typeface="Segoe UI"/>
                  <a:ea typeface="+mn-ea"/>
                  <a:cs typeface="+mn-cs"/>
                </a:rPr>
                <a:t> </a:t>
              </a:r>
            </a:p>
          </p:txBody>
        </p:sp>
        <p:sp>
          <p:nvSpPr>
            <p:cNvPr id="360" name="Rectangle 118"/>
            <p:cNvSpPr/>
            <p:nvPr/>
          </p:nvSpPr>
          <p:spPr>
            <a:xfrm>
              <a:off x="494041" y="4921093"/>
              <a:ext cx="3789976"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a:t>
              </a:r>
            </a:p>
          </p:txBody>
        </p:sp>
        <p:sp>
          <p:nvSpPr>
            <p:cNvPr id="227" name="Rectangle 203"/>
            <p:cNvSpPr>
              <a:spLocks noChangeArrowheads="1"/>
            </p:cNvSpPr>
            <p:nvPr/>
          </p:nvSpPr>
          <p:spPr bwMode="auto">
            <a:xfrm>
              <a:off x="476250" y="3141086"/>
              <a:ext cx="1710342" cy="180110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03318" y="3455930"/>
              <a:ext cx="1006676" cy="1102030"/>
              <a:chOff x="4924425" y="-1920875"/>
              <a:chExt cx="1173163" cy="1284287"/>
            </a:xfrm>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useBgFill="1">
        <p:nvSpPr>
          <p:cNvPr id="561" name="Rectangle 560"/>
          <p:cNvSpPr/>
          <p:nvPr/>
        </p:nvSpPr>
        <p:spPr bwMode="auto">
          <a:xfrm>
            <a:off x="95868" y="-5952"/>
            <a:ext cx="11951451" cy="15018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2" name="Rectangle 561"/>
          <p:cNvSpPr/>
          <p:nvPr/>
        </p:nvSpPr>
        <p:spPr bwMode="auto">
          <a:xfrm>
            <a:off x="226799" y="6458887"/>
            <a:ext cx="11655840" cy="61614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3" name="Rectangle 562"/>
          <p:cNvSpPr/>
          <p:nvPr/>
        </p:nvSpPr>
        <p:spPr bwMode="auto">
          <a:xfrm>
            <a:off x="-12489" y="1257756"/>
            <a:ext cx="610233" cy="57066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4" name="Rectangle 563"/>
          <p:cNvSpPr/>
          <p:nvPr/>
        </p:nvSpPr>
        <p:spPr bwMode="auto">
          <a:xfrm>
            <a:off x="11862311" y="992406"/>
            <a:ext cx="597714" cy="5856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Tree>
    <p:extLst>
      <p:ext uri="{BB962C8B-B14F-4D97-AF65-F5344CB8AC3E}">
        <p14:creationId xmlns:p14="http://schemas.microsoft.com/office/powerpoint/2010/main" val="3351772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650" fill="hold"/>
                                        <p:tgtEl>
                                          <p:spTgt spid="7"/>
                                        </p:tgtEl>
                                        <p:attrNameLst>
                                          <p:attrName>ppt_x</p:attrName>
                                        </p:attrNameLst>
                                      </p:cBhvr>
                                      <p:tavLst>
                                        <p:tav tm="0">
                                          <p:val>
                                            <p:strVal val="0-#ppt_w/2"/>
                                          </p:val>
                                        </p:tav>
                                        <p:tav tm="100000">
                                          <p:val>
                                            <p:strVal val="#ppt_x"/>
                                          </p:val>
                                        </p:tav>
                                      </p:tavLst>
                                    </p:anim>
                                    <p:anim calcmode="lin" valueType="num">
                                      <p:cBhvr additive="base">
                                        <p:cTn id="8" dur="6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1" decel="100000" fill="hold" nodeType="afterEffect">
                                  <p:stCondLst>
                                    <p:cond delay="0"/>
                                  </p:stCondLst>
                                  <p:childTnLst>
                                    <p:set>
                                      <p:cBhvr>
                                        <p:cTn id="11" dur="1" fill="hold">
                                          <p:stCondLst>
                                            <p:cond delay="0"/>
                                          </p:stCondLst>
                                        </p:cTn>
                                        <p:tgtEl>
                                          <p:spTgt spid="566"/>
                                        </p:tgtEl>
                                        <p:attrNameLst>
                                          <p:attrName>style.visibility</p:attrName>
                                        </p:attrNameLst>
                                      </p:cBhvr>
                                      <p:to>
                                        <p:strVal val="visible"/>
                                      </p:to>
                                    </p:set>
                                    <p:anim calcmode="lin" valueType="num">
                                      <p:cBhvr additive="base">
                                        <p:cTn id="12" dur="650" fill="hold"/>
                                        <p:tgtEl>
                                          <p:spTgt spid="566"/>
                                        </p:tgtEl>
                                        <p:attrNameLst>
                                          <p:attrName>ppt_x</p:attrName>
                                        </p:attrNameLst>
                                      </p:cBhvr>
                                      <p:tavLst>
                                        <p:tav tm="0">
                                          <p:val>
                                            <p:strVal val="#ppt_x"/>
                                          </p:val>
                                        </p:tav>
                                        <p:tav tm="100000">
                                          <p:val>
                                            <p:strVal val="#ppt_x"/>
                                          </p:val>
                                        </p:tav>
                                      </p:tavLst>
                                    </p:anim>
                                    <p:anim calcmode="lin" valueType="num">
                                      <p:cBhvr additive="base">
                                        <p:cTn id="13" dur="650" fill="hold"/>
                                        <p:tgtEl>
                                          <p:spTgt spid="566"/>
                                        </p:tgtEl>
                                        <p:attrNameLst>
                                          <p:attrName>ppt_y</p:attrName>
                                        </p:attrNameLst>
                                      </p:cBhvr>
                                      <p:tavLst>
                                        <p:tav tm="0">
                                          <p:val>
                                            <p:strVal val="0-#ppt_h/2"/>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650" fill="hold"/>
                                        <p:tgtEl>
                                          <p:spTgt spid="8"/>
                                        </p:tgtEl>
                                        <p:attrNameLst>
                                          <p:attrName>ppt_x</p:attrName>
                                        </p:attrNameLst>
                                      </p:cBhvr>
                                      <p:tavLst>
                                        <p:tav tm="0">
                                          <p:val>
                                            <p:strVal val="0-#ppt_w/2"/>
                                          </p:val>
                                        </p:tav>
                                        <p:tav tm="100000">
                                          <p:val>
                                            <p:strVal val="#ppt_x"/>
                                          </p:val>
                                        </p:tav>
                                      </p:tavLst>
                                    </p:anim>
                                    <p:anim calcmode="lin" valueType="num">
                                      <p:cBhvr additive="base">
                                        <p:cTn id="18" dur="65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950"/>
                            </p:stCondLst>
                            <p:childTnLst>
                              <p:par>
                                <p:cTn id="20" presetID="2" presetClass="entr" presetSubtype="2" decel="10000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650" fill="hold"/>
                                        <p:tgtEl>
                                          <p:spTgt spid="6"/>
                                        </p:tgtEl>
                                        <p:attrNameLst>
                                          <p:attrName>ppt_x</p:attrName>
                                        </p:attrNameLst>
                                      </p:cBhvr>
                                      <p:tavLst>
                                        <p:tav tm="0">
                                          <p:val>
                                            <p:strVal val="1+#ppt_w/2"/>
                                          </p:val>
                                        </p:tav>
                                        <p:tav tm="100000">
                                          <p:val>
                                            <p:strVal val="#ppt_x"/>
                                          </p:val>
                                        </p:tav>
                                      </p:tavLst>
                                    </p:anim>
                                    <p:anim calcmode="lin" valueType="num">
                                      <p:cBhvr additive="base">
                                        <p:cTn id="23" dur="6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600"/>
                            </p:stCondLst>
                            <p:childTnLst>
                              <p:par>
                                <p:cTn id="25" presetID="2" presetClass="entr" presetSubtype="1" decel="100000" fill="hold" nodeType="afterEffect">
                                  <p:stCondLst>
                                    <p:cond delay="0"/>
                                  </p:stCondLst>
                                  <p:childTnLst>
                                    <p:set>
                                      <p:cBhvr>
                                        <p:cTn id="26" dur="1" fill="hold">
                                          <p:stCondLst>
                                            <p:cond delay="0"/>
                                          </p:stCondLst>
                                        </p:cTn>
                                        <p:tgtEl>
                                          <p:spTgt spid="565"/>
                                        </p:tgtEl>
                                        <p:attrNameLst>
                                          <p:attrName>style.visibility</p:attrName>
                                        </p:attrNameLst>
                                      </p:cBhvr>
                                      <p:to>
                                        <p:strVal val="visible"/>
                                      </p:to>
                                    </p:set>
                                    <p:anim calcmode="lin" valueType="num">
                                      <p:cBhvr additive="base">
                                        <p:cTn id="27" dur="650" fill="hold"/>
                                        <p:tgtEl>
                                          <p:spTgt spid="565"/>
                                        </p:tgtEl>
                                        <p:attrNameLst>
                                          <p:attrName>ppt_x</p:attrName>
                                        </p:attrNameLst>
                                      </p:cBhvr>
                                      <p:tavLst>
                                        <p:tav tm="0">
                                          <p:val>
                                            <p:strVal val="#ppt_x"/>
                                          </p:val>
                                        </p:tav>
                                        <p:tav tm="100000">
                                          <p:val>
                                            <p:strVal val="#ppt_x"/>
                                          </p:val>
                                        </p:tav>
                                      </p:tavLst>
                                    </p:anim>
                                    <p:anim calcmode="lin" valueType="num">
                                      <p:cBhvr additive="base">
                                        <p:cTn id="28" dur="650" fill="hold"/>
                                        <p:tgtEl>
                                          <p:spTgt spid="565"/>
                                        </p:tgtEl>
                                        <p:attrNameLst>
                                          <p:attrName>ppt_y</p:attrName>
                                        </p:attrNameLst>
                                      </p:cBhvr>
                                      <p:tavLst>
                                        <p:tav tm="0">
                                          <p:val>
                                            <p:strVal val="0-#ppt_h/2"/>
                                          </p:val>
                                        </p:tav>
                                        <p:tav tm="100000">
                                          <p:val>
                                            <p:strVal val="#ppt_y"/>
                                          </p:val>
                                        </p:tav>
                                      </p:tavLst>
                                    </p:anim>
                                  </p:childTnLst>
                                </p:cTn>
                              </p:par>
                            </p:childTnLst>
                          </p:cTn>
                        </p:par>
                        <p:par>
                          <p:cTn id="29" fill="hold">
                            <p:stCondLst>
                              <p:cond delay="3250"/>
                            </p:stCondLst>
                            <p:childTnLst>
                              <p:par>
                                <p:cTn id="30" presetID="2" presetClass="entr" presetSubtype="8" decel="10000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650" fill="hold"/>
                                        <p:tgtEl>
                                          <p:spTgt spid="10"/>
                                        </p:tgtEl>
                                        <p:attrNameLst>
                                          <p:attrName>ppt_x</p:attrName>
                                        </p:attrNameLst>
                                      </p:cBhvr>
                                      <p:tavLst>
                                        <p:tav tm="0">
                                          <p:val>
                                            <p:strVal val="0-#ppt_w/2"/>
                                          </p:val>
                                        </p:tav>
                                        <p:tav tm="100000">
                                          <p:val>
                                            <p:strVal val="#ppt_x"/>
                                          </p:val>
                                        </p:tav>
                                      </p:tavLst>
                                    </p:anim>
                                    <p:anim calcmode="lin" valueType="num">
                                      <p:cBhvr additive="base">
                                        <p:cTn id="33" dur="65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3900"/>
                            </p:stCondLst>
                            <p:childTnLst>
                              <p:par>
                                <p:cTn id="35" presetID="2" presetClass="entr" presetSubtype="2" decel="100000" fill="hold" nodeType="afterEffect">
                                  <p:stCondLst>
                                    <p:cond delay="0"/>
                                  </p:stCondLst>
                                  <p:childTnLst>
                                    <p:set>
                                      <p:cBhvr>
                                        <p:cTn id="36" dur="1" fill="hold">
                                          <p:stCondLst>
                                            <p:cond delay="0"/>
                                          </p:stCondLst>
                                        </p:cTn>
                                        <p:tgtEl>
                                          <p:spTgt spid="558"/>
                                        </p:tgtEl>
                                        <p:attrNameLst>
                                          <p:attrName>style.visibility</p:attrName>
                                        </p:attrNameLst>
                                      </p:cBhvr>
                                      <p:to>
                                        <p:strVal val="visible"/>
                                      </p:to>
                                    </p:set>
                                    <p:anim calcmode="lin" valueType="num">
                                      <p:cBhvr additive="base">
                                        <p:cTn id="37" dur="650" fill="hold"/>
                                        <p:tgtEl>
                                          <p:spTgt spid="558"/>
                                        </p:tgtEl>
                                        <p:attrNameLst>
                                          <p:attrName>ppt_x</p:attrName>
                                        </p:attrNameLst>
                                      </p:cBhvr>
                                      <p:tavLst>
                                        <p:tav tm="0">
                                          <p:val>
                                            <p:strVal val="1+#ppt_w/2"/>
                                          </p:val>
                                        </p:tav>
                                        <p:tav tm="100000">
                                          <p:val>
                                            <p:strVal val="#ppt_x"/>
                                          </p:val>
                                        </p:tav>
                                      </p:tavLst>
                                    </p:anim>
                                    <p:anim calcmode="lin" valueType="num">
                                      <p:cBhvr additive="base">
                                        <p:cTn id="38" dur="650" fill="hold"/>
                                        <p:tgtEl>
                                          <p:spTgt spid="558"/>
                                        </p:tgtEl>
                                        <p:attrNameLst>
                                          <p:attrName>ppt_y</p:attrName>
                                        </p:attrNameLst>
                                      </p:cBhvr>
                                      <p:tavLst>
                                        <p:tav tm="0">
                                          <p:val>
                                            <p:strVal val="#ppt_y"/>
                                          </p:val>
                                        </p:tav>
                                        <p:tav tm="100000">
                                          <p:val>
                                            <p:strVal val="#ppt_y"/>
                                          </p:val>
                                        </p:tav>
                                      </p:tavLst>
                                    </p:anim>
                                  </p:childTnLst>
                                </p:cTn>
                              </p:par>
                            </p:childTnLst>
                          </p:cTn>
                        </p:par>
                        <p:par>
                          <p:cTn id="39" fill="hold">
                            <p:stCondLst>
                              <p:cond delay="4550"/>
                            </p:stCondLst>
                            <p:childTnLst>
                              <p:par>
                                <p:cTn id="40" presetID="2" presetClass="entr" presetSubtype="4" decel="10000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650" fill="hold"/>
                                        <p:tgtEl>
                                          <p:spTgt spid="11"/>
                                        </p:tgtEl>
                                        <p:attrNameLst>
                                          <p:attrName>ppt_x</p:attrName>
                                        </p:attrNameLst>
                                      </p:cBhvr>
                                      <p:tavLst>
                                        <p:tav tm="0">
                                          <p:val>
                                            <p:strVal val="#ppt_x"/>
                                          </p:val>
                                        </p:tav>
                                        <p:tav tm="100000">
                                          <p:val>
                                            <p:strVal val="#ppt_x"/>
                                          </p:val>
                                        </p:tav>
                                      </p:tavLst>
                                    </p:anim>
                                    <p:anim calcmode="lin" valueType="num">
                                      <p:cBhvr additive="base">
                                        <p:cTn id="43" dur="6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8669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t>
            </a:r>
            <a:r>
              <a:rPr lang="en-US" dirty="0" smtClean="0"/>
              <a:t>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smtClean="0"/>
              <a:t>Office </a:t>
            </a:r>
            <a:r>
              <a:rPr lang="en-US" sz="3671" dirty="0" smtClean="0"/>
              <a:t>add-ins do not “live” on the Office client</a:t>
            </a:r>
            <a:endParaRPr lang="en-US" sz="3671" dirty="0"/>
          </a:p>
          <a:p>
            <a:pPr marL="0" indent="0">
              <a:buNone/>
            </a:pPr>
            <a:r>
              <a:rPr lang="en-US" sz="3671" dirty="0"/>
              <a:t>Custom code executes in the client, cloud or on-premises</a:t>
            </a:r>
          </a:p>
          <a:p>
            <a:pPr marL="0" indent="0">
              <a:buNone/>
            </a:pPr>
            <a:r>
              <a:rPr lang="en-US" sz="3671" dirty="0" smtClean="0"/>
              <a:t>Acquire </a:t>
            </a:r>
            <a:r>
              <a:rPr lang="en-US" sz="3671" dirty="0" smtClean="0"/>
              <a:t>add-ins </a:t>
            </a:r>
            <a:r>
              <a:rPr lang="en-US" sz="3671" dirty="0"/>
              <a:t>via centralized location</a:t>
            </a:r>
          </a:p>
          <a:p>
            <a:pPr marL="228292" lvl="1" indent="0">
              <a:buNone/>
            </a:pPr>
            <a:r>
              <a:rPr lang="en-US" dirty="0" smtClean="0"/>
              <a:t>Add-in </a:t>
            </a:r>
            <a:r>
              <a:rPr lang="en-US" dirty="0" smtClean="0"/>
              <a:t>catalog (SharePoint or </a:t>
            </a:r>
            <a:r>
              <a:rPr lang="en-US" dirty="0" err="1" smtClean="0"/>
              <a:t>FileShare</a:t>
            </a:r>
            <a:r>
              <a:rPr lang="en-US" dirty="0"/>
              <a:t>)</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add-in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87EC-C796-48CF-A1ED-51EC3C3FFFA2}">
  <ds:schemaRefs>
    <ds:schemaRef ds:uri="http://schemas.openxmlformats.org/package/2006/metadata/core-properties"/>
    <ds:schemaRef ds:uri="5fad15d0-477e-40da-a20d-40d4ca777cb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2161</Words>
  <Application>Microsoft Office PowerPoint</Application>
  <PresentationFormat>Custom</PresentationFormat>
  <Paragraphs>259</Paragraphs>
  <Slides>33</Slides>
  <Notes>21</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33</vt:i4>
      </vt:variant>
    </vt:vector>
  </HeadingPairs>
  <TitlesOfParts>
    <vt:vector size="52" baseType="lpstr">
      <vt:lpstr>Arial</vt:lpstr>
      <vt:lpstr>Calibri</vt:lpstr>
      <vt:lpstr>Consolas</vt:lpstr>
      <vt:lpstr>Courier New</vt:lpstr>
      <vt:lpstr>Segoe Light</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5-30610_Microsoft_Ignite_Keynote_Template_CUSTOM_LIGHT</vt:lpstr>
      <vt:lpstr>Office 365 Development</vt:lpstr>
      <vt:lpstr>Getting started with Office Add-ins</vt:lpstr>
      <vt:lpstr>Agenda</vt:lpstr>
      <vt:lpstr>Developer vision</vt:lpstr>
      <vt:lpstr>Intro to the Office Add-ins</vt:lpstr>
      <vt:lpstr>Contextual add-ins</vt:lpstr>
      <vt:lpstr>Introducing the add-in model</vt:lpstr>
      <vt:lpstr>Modern add-in development </vt:lpstr>
      <vt:lpstr>PowerPoint Presentation</vt:lpstr>
      <vt:lpstr>Office add-ins</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PowerPoint Presentation</vt:lpstr>
      <vt:lpstr>Getting started</vt:lpstr>
      <vt:lpstr>Development Options – Napa</vt:lpstr>
      <vt:lpstr>Development Options – Visual Studio</vt:lpstr>
      <vt:lpstr>Development Options – Other</vt:lpstr>
      <vt:lpstr>Office UI Fabric</vt:lpstr>
      <vt:lpstr>PowerPoint Presentation</vt:lpstr>
      <vt:lpstr>Add-in Roadmap</vt:lpstr>
      <vt:lpstr>Conclusion</vt:lpstr>
      <vt:lpstr>Developer Program Launch</vt:lpstr>
      <vt:lpstr>Summary</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2015-10-06T02:15:50Z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